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Canva Sans Bold" panose="020B0604020202020204" charset="0"/>
      <p:regular r:id="rId20"/>
    </p:embeddedFont>
    <p:embeddedFont>
      <p:font typeface="Montserrat" panose="00000500000000000000" pitchFamily="2" charset="0"/>
      <p:regular r:id="rId21"/>
      <p:bold r:id="rId22"/>
      <p:italic r:id="rId23"/>
      <p:boldItalic r:id="rId24"/>
    </p:embeddedFont>
    <p:embeddedFont>
      <p:font typeface="Muli Bold" panose="020B0604020202020204" charset="0"/>
      <p:regular r:id="rId25"/>
    </p:embeddedFont>
    <p:embeddedFont>
      <p:font typeface="Muli Bold Bold" panose="020B0604020202020204" charset="0"/>
      <p:regular r:id="rId26"/>
    </p:embeddedFont>
    <p:embeddedFont>
      <p:font typeface="Muli Regular" panose="020B0604020202020204" charset="0"/>
      <p:regular r:id="rId27"/>
    </p:embeddedFont>
    <p:embeddedFont>
      <p:font typeface="Muli Regular Bold" panose="020B0604020202020204" charset="0"/>
      <p:regular r:id="rId28"/>
    </p:embeddedFont>
    <p:embeddedFont>
      <p:font typeface="Poppins" panose="00000500000000000000" pitchFamily="2" charset="0"/>
      <p:regular r:id="rId29"/>
      <p:bold r:id="rId30"/>
      <p:italic r:id="rId31"/>
      <p:boldItalic r:id="rId32"/>
    </p:embeddedFont>
    <p:embeddedFont>
      <p:font typeface="Poppins Bold" panose="00000800000000000000"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312"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68406" y="0"/>
            <a:ext cx="10287000" cy="1028700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4" name="Group 4"/>
          <p:cNvGrpSpPr>
            <a:grpSpLocks noChangeAspect="1"/>
          </p:cNvGrpSpPr>
          <p:nvPr/>
        </p:nvGrpSpPr>
        <p:grpSpPr>
          <a:xfrm>
            <a:off x="10743655" y="1028700"/>
            <a:ext cx="4049502" cy="8229600"/>
            <a:chOff x="0" y="0"/>
            <a:chExt cx="5001260" cy="10163810"/>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6" name="Freeform 6"/>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41715" r="-144071"/>
              </a:stretch>
            </a:blipFill>
          </p:spPr>
        </p:sp>
      </p:grpSp>
      <p:grpSp>
        <p:nvGrpSpPr>
          <p:cNvPr id="7" name="Group 7"/>
          <p:cNvGrpSpPr/>
          <p:nvPr/>
        </p:nvGrpSpPr>
        <p:grpSpPr>
          <a:xfrm>
            <a:off x="7119226" y="2809212"/>
            <a:ext cx="2334288" cy="2334288"/>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sp>
        <p:nvSpPr>
          <p:cNvPr id="9" name="TextBox 9"/>
          <p:cNvSpPr txBox="1"/>
          <p:nvPr/>
        </p:nvSpPr>
        <p:spPr>
          <a:xfrm>
            <a:off x="1028700" y="8810776"/>
            <a:ext cx="4458223" cy="847422"/>
          </a:xfrm>
          <a:prstGeom prst="rect">
            <a:avLst/>
          </a:prstGeom>
        </p:spPr>
        <p:txBody>
          <a:bodyPr lIns="0" tIns="0" rIns="0" bIns="0" rtlCol="0" anchor="t">
            <a:spAutoFit/>
          </a:bodyPr>
          <a:lstStyle/>
          <a:p>
            <a:pPr>
              <a:lnSpc>
                <a:spcPts val="3409"/>
              </a:lnSpc>
            </a:pPr>
            <a:r>
              <a:rPr lang="en-US" sz="2435">
                <a:solidFill>
                  <a:srgbClr val="171717"/>
                </a:solidFill>
                <a:latin typeface="Muli Regular"/>
              </a:rPr>
              <a:t>Trade, one size fits all.</a:t>
            </a:r>
          </a:p>
          <a:p>
            <a:pPr>
              <a:lnSpc>
                <a:spcPts val="3409"/>
              </a:lnSpc>
            </a:pPr>
            <a:endParaRPr lang="en-US" sz="2435">
              <a:solidFill>
                <a:srgbClr val="171717"/>
              </a:solidFill>
              <a:latin typeface="Muli Regular"/>
            </a:endParaRPr>
          </a:p>
        </p:txBody>
      </p:sp>
      <p:grpSp>
        <p:nvGrpSpPr>
          <p:cNvPr id="10" name="Group 10"/>
          <p:cNvGrpSpPr/>
          <p:nvPr/>
        </p:nvGrpSpPr>
        <p:grpSpPr>
          <a:xfrm>
            <a:off x="1028700" y="2237403"/>
            <a:ext cx="8115300" cy="5057484"/>
            <a:chOff x="0" y="-57150"/>
            <a:chExt cx="10820400" cy="6743312"/>
          </a:xfrm>
        </p:grpSpPr>
        <p:sp>
          <p:nvSpPr>
            <p:cNvPr id="11" name="TextBox 11"/>
            <p:cNvSpPr txBox="1"/>
            <p:nvPr/>
          </p:nvSpPr>
          <p:spPr>
            <a:xfrm>
              <a:off x="0" y="1043591"/>
              <a:ext cx="10820400" cy="5642571"/>
            </a:xfrm>
            <a:prstGeom prst="rect">
              <a:avLst/>
            </a:prstGeom>
          </p:spPr>
          <p:txBody>
            <a:bodyPr wrap="square" lIns="0" tIns="0" rIns="0" bIns="0" rtlCol="0" anchor="t">
              <a:spAutoFit/>
            </a:bodyPr>
            <a:lstStyle/>
            <a:p>
              <a:pPr>
                <a:lnSpc>
                  <a:spcPts val="11000"/>
                </a:lnSpc>
              </a:pPr>
              <a:r>
                <a:rPr lang="en-US" sz="10000" dirty="0" err="1">
                  <a:solidFill>
                    <a:srgbClr val="171717"/>
                  </a:solidFill>
                  <a:latin typeface="Muli Bold Bold"/>
                </a:rPr>
                <a:t>Invest</a:t>
              </a:r>
              <a:r>
                <a:rPr lang="en-US" sz="10000" dirty="0" err="1">
                  <a:solidFill>
                    <a:srgbClr val="FCAF03"/>
                  </a:solidFill>
                  <a:latin typeface="Muli Bold Bold"/>
                </a:rPr>
                <a:t>ify</a:t>
              </a:r>
              <a:endParaRPr lang="en-US" sz="10000" dirty="0">
                <a:solidFill>
                  <a:srgbClr val="FCAF03"/>
                </a:solidFill>
                <a:latin typeface="Muli Bold Bold"/>
              </a:endParaRPr>
            </a:p>
            <a:p>
              <a:pPr>
                <a:lnSpc>
                  <a:spcPts val="11000"/>
                </a:lnSpc>
              </a:pPr>
              <a:r>
                <a:rPr lang="en-US" sz="10000" dirty="0">
                  <a:solidFill>
                    <a:srgbClr val="FCAF03"/>
                  </a:solidFill>
                  <a:latin typeface="Muli Bold Bold"/>
                </a:rPr>
                <a:t>By </a:t>
              </a:r>
              <a:r>
                <a:rPr lang="en-US" sz="10000" dirty="0" err="1">
                  <a:solidFill>
                    <a:srgbClr val="FCAF03"/>
                  </a:solidFill>
                  <a:latin typeface="Muli Bold Bold"/>
                </a:rPr>
                <a:t>ACETraders</a:t>
              </a:r>
              <a:endParaRPr lang="en-US" sz="10000" dirty="0">
                <a:solidFill>
                  <a:srgbClr val="FCAF03"/>
                </a:solidFill>
                <a:latin typeface="Muli Bold Bold"/>
              </a:endParaRPr>
            </a:p>
          </p:txBody>
        </p:sp>
        <p:sp>
          <p:nvSpPr>
            <p:cNvPr id="12" name="TextBox 12"/>
            <p:cNvSpPr txBox="1"/>
            <p:nvPr/>
          </p:nvSpPr>
          <p:spPr>
            <a:xfrm>
              <a:off x="0" y="-57150"/>
              <a:ext cx="7911513" cy="666750"/>
            </a:xfrm>
            <a:prstGeom prst="rect">
              <a:avLst/>
            </a:prstGeom>
          </p:spPr>
          <p:txBody>
            <a:bodyPr lIns="0" tIns="0" rIns="0" bIns="0" rtlCol="0" anchor="t">
              <a:spAutoFit/>
            </a:bodyPr>
            <a:lstStyle/>
            <a:p>
              <a:pPr>
                <a:lnSpc>
                  <a:spcPts val="4200"/>
                </a:lnSpc>
                <a:spcBef>
                  <a:spcPct val="0"/>
                </a:spcBef>
              </a:pPr>
              <a:r>
                <a:rPr lang="en-US" sz="3000">
                  <a:solidFill>
                    <a:srgbClr val="171717"/>
                  </a:solidFill>
                  <a:latin typeface="Muli Regular Bold"/>
                </a:rPr>
                <a:t>Your Money Matters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AF03"/>
        </a:solidFill>
        <a:effectLst/>
      </p:bgPr>
    </p:bg>
    <p:spTree>
      <p:nvGrpSpPr>
        <p:cNvPr id="1" name=""/>
        <p:cNvGrpSpPr/>
        <p:nvPr/>
      </p:nvGrpSpPr>
      <p:grpSpPr>
        <a:xfrm>
          <a:off x="0" y="0"/>
          <a:ext cx="0" cy="0"/>
          <a:chOff x="0" y="0"/>
          <a:chExt cx="0" cy="0"/>
        </a:xfrm>
      </p:grpSpPr>
      <p:sp>
        <p:nvSpPr>
          <p:cNvPr id="2" name="TextBox 2"/>
          <p:cNvSpPr txBox="1"/>
          <p:nvPr/>
        </p:nvSpPr>
        <p:spPr>
          <a:xfrm>
            <a:off x="1310054" y="788988"/>
            <a:ext cx="6710197" cy="3740805"/>
          </a:xfrm>
          <a:prstGeom prst="rect">
            <a:avLst/>
          </a:prstGeom>
        </p:spPr>
        <p:txBody>
          <a:bodyPr lIns="0" tIns="0" rIns="0" bIns="0" rtlCol="0" anchor="t">
            <a:spAutoFit/>
          </a:bodyPr>
          <a:lstStyle/>
          <a:p>
            <a:pPr>
              <a:lnSpc>
                <a:spcPts val="5995"/>
              </a:lnSpc>
            </a:pPr>
            <a:r>
              <a:rPr lang="en-US" sz="4282">
                <a:solidFill>
                  <a:srgbClr val="171717"/>
                </a:solidFill>
                <a:latin typeface="Muli Regular Bold"/>
              </a:rPr>
              <a:t>Technology has revolutionized personal finance, giving individuals </a:t>
            </a:r>
            <a:r>
              <a:rPr lang="en-US" sz="4282">
                <a:solidFill>
                  <a:srgbClr val="FEFFFD"/>
                </a:solidFill>
                <a:latin typeface="Muli Regular Bold"/>
              </a:rPr>
              <a:t>more ease</a:t>
            </a:r>
            <a:r>
              <a:rPr lang="en-US" sz="4282">
                <a:solidFill>
                  <a:srgbClr val="171717"/>
                </a:solidFill>
                <a:latin typeface="Muli Regular Bold"/>
              </a:rPr>
              <a:t> and </a:t>
            </a:r>
            <a:r>
              <a:rPr lang="en-US" sz="4282">
                <a:solidFill>
                  <a:srgbClr val="FEFFFD"/>
                </a:solidFill>
                <a:latin typeface="Muli Regular Bold"/>
              </a:rPr>
              <a:t>control</a:t>
            </a:r>
            <a:r>
              <a:rPr lang="en-US" sz="4282">
                <a:solidFill>
                  <a:srgbClr val="171717"/>
                </a:solidFill>
                <a:latin typeface="Muli Regular Bold"/>
              </a:rPr>
              <a:t> over their money.</a:t>
            </a:r>
          </a:p>
        </p:txBody>
      </p:sp>
      <p:grpSp>
        <p:nvGrpSpPr>
          <p:cNvPr id="3" name="Group 3"/>
          <p:cNvGrpSpPr>
            <a:grpSpLocks noChangeAspect="1"/>
          </p:cNvGrpSpPr>
          <p:nvPr/>
        </p:nvGrpSpPr>
        <p:grpSpPr>
          <a:xfrm>
            <a:off x="10743655" y="1028700"/>
            <a:ext cx="4049502" cy="8229600"/>
            <a:chOff x="0" y="0"/>
            <a:chExt cx="5001260" cy="10163810"/>
          </a:xfrm>
        </p:grpSpPr>
        <p:sp>
          <p:nvSpPr>
            <p:cNvPr id="4" name="Freeform 4"/>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5" name="Freeform 5"/>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22334" r="-22334"/>
              </a:stretch>
            </a:blipFill>
          </p:spPr>
        </p:sp>
      </p:grpSp>
      <p:sp>
        <p:nvSpPr>
          <p:cNvPr id="6" name="TextBox 6"/>
          <p:cNvSpPr txBox="1"/>
          <p:nvPr/>
        </p:nvSpPr>
        <p:spPr>
          <a:xfrm>
            <a:off x="-695242" y="5324969"/>
            <a:ext cx="8954192" cy="1466487"/>
          </a:xfrm>
          <a:prstGeom prst="rect">
            <a:avLst/>
          </a:prstGeom>
        </p:spPr>
        <p:txBody>
          <a:bodyPr lIns="0" tIns="0" rIns="0" bIns="0" rtlCol="0" anchor="t">
            <a:spAutoFit/>
          </a:bodyPr>
          <a:lstStyle/>
          <a:p>
            <a:pPr algn="ctr">
              <a:lnSpc>
                <a:spcPts val="5887"/>
              </a:lnSpc>
            </a:pPr>
            <a:r>
              <a:rPr lang="en-US" sz="4528">
                <a:solidFill>
                  <a:srgbClr val="362D25"/>
                </a:solidFill>
                <a:latin typeface="Muli Regular Bold"/>
              </a:rPr>
              <a:t>What to know as a</a:t>
            </a:r>
          </a:p>
          <a:p>
            <a:pPr algn="ctr">
              <a:lnSpc>
                <a:spcPts val="5887"/>
              </a:lnSpc>
            </a:pPr>
            <a:r>
              <a:rPr lang="en-US" sz="4528">
                <a:solidFill>
                  <a:srgbClr val="362D25"/>
                </a:solidFill>
                <a:latin typeface="Muli Regular Bold"/>
              </a:rPr>
              <a:t>beginner investor?</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14542">
            <a:off x="3794089" y="5696567"/>
            <a:ext cx="2768074" cy="1726586"/>
          </a:xfrm>
          <a:prstGeom prst="rect">
            <a:avLst/>
          </a:prstGeom>
        </p:spPr>
      </p:pic>
      <p:sp>
        <p:nvSpPr>
          <p:cNvPr id="8" name="TextBox 8"/>
          <p:cNvSpPr txBox="1"/>
          <p:nvPr/>
        </p:nvSpPr>
        <p:spPr>
          <a:xfrm>
            <a:off x="1156969" y="7245617"/>
            <a:ext cx="9405651" cy="1652269"/>
          </a:xfrm>
          <a:prstGeom prst="rect">
            <a:avLst/>
          </a:prstGeom>
        </p:spPr>
        <p:txBody>
          <a:bodyPr lIns="0" tIns="0" rIns="0" bIns="0" rtlCol="0" anchor="t">
            <a:spAutoFit/>
          </a:bodyPr>
          <a:lstStyle/>
          <a:p>
            <a:pPr>
              <a:lnSpc>
                <a:spcPts val="4480"/>
              </a:lnSpc>
            </a:pPr>
            <a:r>
              <a:rPr lang="en-US" sz="3200">
                <a:solidFill>
                  <a:srgbClr val="000000"/>
                </a:solidFill>
                <a:latin typeface="Muli Regular Bold"/>
              </a:rPr>
              <a:t> Will also be added to the website to help consumers understand some critical factors before investing their money.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042" t="3563" r="2376"/>
          <a:stretch>
            <a:fillRect/>
          </a:stretch>
        </p:blipFill>
        <p:spPr>
          <a:xfrm>
            <a:off x="10386545" y="578386"/>
            <a:ext cx="7901455" cy="10287000"/>
          </a:xfrm>
          <a:prstGeom prst="rect">
            <a:avLst/>
          </a:prstGeom>
        </p:spPr>
      </p:pic>
      <p:sp>
        <p:nvSpPr>
          <p:cNvPr id="3" name="TextBox 3"/>
          <p:cNvSpPr txBox="1"/>
          <p:nvPr/>
        </p:nvSpPr>
        <p:spPr>
          <a:xfrm>
            <a:off x="1028700" y="1524000"/>
            <a:ext cx="8668709" cy="1981200"/>
          </a:xfrm>
          <a:prstGeom prst="rect">
            <a:avLst/>
          </a:prstGeom>
        </p:spPr>
        <p:txBody>
          <a:bodyPr lIns="0" tIns="0" rIns="0" bIns="0" rtlCol="0" anchor="t">
            <a:spAutoFit/>
          </a:bodyPr>
          <a:lstStyle/>
          <a:p>
            <a:pPr>
              <a:lnSpc>
                <a:spcPts val="7800"/>
              </a:lnSpc>
            </a:pPr>
            <a:r>
              <a:rPr lang="en-US" sz="6500">
                <a:solidFill>
                  <a:srgbClr val="FCAF03"/>
                </a:solidFill>
                <a:latin typeface="Muli Bold"/>
              </a:rPr>
              <a:t>Why we feel trading is important?</a:t>
            </a:r>
          </a:p>
        </p:txBody>
      </p:sp>
      <p:sp>
        <p:nvSpPr>
          <p:cNvPr id="4" name="TextBox 4"/>
          <p:cNvSpPr txBox="1"/>
          <p:nvPr/>
        </p:nvSpPr>
        <p:spPr>
          <a:xfrm>
            <a:off x="1028700" y="4954177"/>
            <a:ext cx="8961367" cy="4750684"/>
          </a:xfrm>
          <a:prstGeom prst="rect">
            <a:avLst/>
          </a:prstGeom>
        </p:spPr>
        <p:txBody>
          <a:bodyPr lIns="0" tIns="0" rIns="0" bIns="0" rtlCol="0" anchor="t">
            <a:spAutoFit/>
          </a:bodyPr>
          <a:lstStyle/>
          <a:p>
            <a:pPr>
              <a:lnSpc>
                <a:spcPts val="3801"/>
              </a:lnSpc>
            </a:pPr>
            <a:r>
              <a:rPr lang="en-US" sz="2715">
                <a:solidFill>
                  <a:srgbClr val="171717"/>
                </a:solidFill>
                <a:latin typeface="Muli Regular"/>
              </a:rPr>
              <a:t>Trading is important because it allows individuals and organizations to manage risk, earn a return on their investments, and allocate capital efficiently. Trading can also help to facilitate price discovery and provide liquidity to financial markets, which helps to ensure that assets are priced fairly and can be bought and sold easily. By enabling the exchange of goods, services, and financial assets, trading plays a vital role in the functioning of economies and helps to drive economic growth.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4676" y="-1982316"/>
            <a:ext cx="7414590" cy="741459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4" name="Group 4"/>
          <p:cNvGrpSpPr/>
          <p:nvPr/>
        </p:nvGrpSpPr>
        <p:grpSpPr>
          <a:xfrm>
            <a:off x="17223728" y="7129757"/>
            <a:ext cx="2128543" cy="212854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6" name="Group 6"/>
          <p:cNvGrpSpPr/>
          <p:nvPr/>
        </p:nvGrpSpPr>
        <p:grpSpPr>
          <a:xfrm>
            <a:off x="2492619" y="2441575"/>
            <a:ext cx="13302762" cy="5267960"/>
            <a:chOff x="0" y="0"/>
            <a:chExt cx="17737015" cy="7023947"/>
          </a:xfrm>
        </p:grpSpPr>
        <p:sp>
          <p:nvSpPr>
            <p:cNvPr id="7" name="TextBox 7"/>
            <p:cNvSpPr txBox="1"/>
            <p:nvPr/>
          </p:nvSpPr>
          <p:spPr>
            <a:xfrm>
              <a:off x="0" y="0"/>
              <a:ext cx="17737015" cy="5283200"/>
            </a:xfrm>
            <a:prstGeom prst="rect">
              <a:avLst/>
            </a:prstGeom>
          </p:spPr>
          <p:txBody>
            <a:bodyPr lIns="0" tIns="0" rIns="0" bIns="0" rtlCol="0" anchor="t">
              <a:spAutoFit/>
            </a:bodyPr>
            <a:lstStyle/>
            <a:p>
              <a:pPr algn="ctr">
                <a:lnSpc>
                  <a:spcPts val="7800"/>
                </a:lnSpc>
              </a:pPr>
              <a:r>
                <a:rPr lang="en-US" sz="6500">
                  <a:solidFill>
                    <a:srgbClr val="171717"/>
                  </a:solidFill>
                  <a:latin typeface="Muli Bold"/>
                </a:rPr>
                <a:t>"The advance of technology is based on making it fit in so that you don't really even notice it, so it's part of everyday life.”</a:t>
              </a:r>
            </a:p>
          </p:txBody>
        </p:sp>
        <p:sp>
          <p:nvSpPr>
            <p:cNvPr id="8" name="TextBox 8"/>
            <p:cNvSpPr txBox="1"/>
            <p:nvPr/>
          </p:nvSpPr>
          <p:spPr>
            <a:xfrm>
              <a:off x="4149740" y="6410748"/>
              <a:ext cx="9437536" cy="613198"/>
            </a:xfrm>
            <a:prstGeom prst="rect">
              <a:avLst/>
            </a:prstGeom>
          </p:spPr>
          <p:txBody>
            <a:bodyPr lIns="0" tIns="0" rIns="0" bIns="0" rtlCol="0" anchor="t">
              <a:spAutoFit/>
            </a:bodyPr>
            <a:lstStyle/>
            <a:p>
              <a:pPr algn="ctr">
                <a:lnSpc>
                  <a:spcPts val="3919"/>
                </a:lnSpc>
              </a:pPr>
              <a:r>
                <a:rPr lang="en-US" sz="2800">
                  <a:solidFill>
                    <a:srgbClr val="171717"/>
                  </a:solidFill>
                  <a:latin typeface="Muli Bold"/>
                </a:rPr>
                <a:t>Bill Gates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0081" y="315677"/>
            <a:ext cx="2898297" cy="2774040"/>
          </a:xfrm>
          <a:prstGeom prst="rect">
            <a:avLst/>
          </a:prstGeom>
        </p:spPr>
      </p:pic>
      <p:pic>
        <p:nvPicPr>
          <p:cNvPr id="4" name="Picture 4"/>
          <p:cNvPicPr>
            <a:picLocks noChangeAspect="1"/>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71244" y="6747869"/>
            <a:ext cx="5505900" cy="3223454"/>
          </a:xfrm>
          <a:prstGeom prst="rect">
            <a:avLst/>
          </a:prstGeom>
        </p:spPr>
      </p:pic>
      <p:grpSp>
        <p:nvGrpSpPr>
          <p:cNvPr id="5" name="Group 5"/>
          <p:cNvGrpSpPr/>
          <p:nvPr/>
        </p:nvGrpSpPr>
        <p:grpSpPr>
          <a:xfrm>
            <a:off x="17461777" y="7605853"/>
            <a:ext cx="1652447" cy="165244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7" name="Group 7"/>
          <p:cNvGrpSpPr/>
          <p:nvPr/>
        </p:nvGrpSpPr>
        <p:grpSpPr>
          <a:xfrm>
            <a:off x="10334006" y="2270492"/>
            <a:ext cx="4809425" cy="480942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sp>
        <p:nvSpPr>
          <p:cNvPr id="9" name="TextBox 9"/>
          <p:cNvSpPr txBox="1"/>
          <p:nvPr/>
        </p:nvSpPr>
        <p:spPr>
          <a:xfrm>
            <a:off x="1028700" y="3027700"/>
            <a:ext cx="16230600" cy="2923533"/>
          </a:xfrm>
          <a:prstGeom prst="rect">
            <a:avLst/>
          </a:prstGeom>
        </p:spPr>
        <p:txBody>
          <a:bodyPr lIns="0" tIns="0" rIns="0" bIns="0" rtlCol="0" anchor="t">
            <a:spAutoFit/>
          </a:bodyPr>
          <a:lstStyle/>
          <a:p>
            <a:pPr algn="ctr">
              <a:lnSpc>
                <a:spcPts val="22610"/>
              </a:lnSpc>
              <a:spcBef>
                <a:spcPct val="0"/>
              </a:spcBef>
            </a:pPr>
            <a:r>
              <a:rPr lang="en-US" sz="16150">
                <a:solidFill>
                  <a:srgbClr val="191B1A"/>
                </a:solidFill>
                <a:latin typeface="Poppins"/>
              </a:rPr>
              <a:t>THANK YOU</a:t>
            </a:r>
          </a:p>
        </p:txBody>
      </p:sp>
      <p:sp>
        <p:nvSpPr>
          <p:cNvPr id="10" name="TextBox 10"/>
          <p:cNvSpPr txBox="1"/>
          <p:nvPr/>
        </p:nvSpPr>
        <p:spPr>
          <a:xfrm>
            <a:off x="3613015" y="6197845"/>
            <a:ext cx="7754492" cy="283210"/>
          </a:xfrm>
          <a:prstGeom prst="rect">
            <a:avLst/>
          </a:prstGeom>
        </p:spPr>
        <p:txBody>
          <a:bodyPr lIns="0" tIns="0" rIns="0" bIns="0" rtlCol="0" anchor="t">
            <a:spAutoFit/>
          </a:bodyPr>
          <a:lstStyle/>
          <a:p>
            <a:pPr>
              <a:lnSpc>
                <a:spcPts val="2239"/>
              </a:lnSpc>
              <a:spcBef>
                <a:spcPct val="0"/>
              </a:spcBef>
            </a:pPr>
            <a:r>
              <a:rPr lang="en-US" sz="1599" spc="1279">
                <a:solidFill>
                  <a:srgbClr val="FFFFFF"/>
                </a:solidFill>
                <a:latin typeface="Poppins"/>
              </a:rPr>
              <a:t>WWW.REALLYGREATSITE.COM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AF03"/>
        </a:solidFill>
        <a:effectLst/>
      </p:bgPr>
    </p:bg>
    <p:spTree>
      <p:nvGrpSpPr>
        <p:cNvPr id="1" name=""/>
        <p:cNvGrpSpPr/>
        <p:nvPr/>
      </p:nvGrpSpPr>
      <p:grpSpPr>
        <a:xfrm>
          <a:off x="0" y="0"/>
          <a:ext cx="0" cy="0"/>
          <a:chOff x="0" y="0"/>
          <a:chExt cx="0" cy="0"/>
        </a:xfrm>
      </p:grpSpPr>
      <p:sp>
        <p:nvSpPr>
          <p:cNvPr id="2" name="TextBox 2"/>
          <p:cNvSpPr txBox="1"/>
          <p:nvPr/>
        </p:nvSpPr>
        <p:spPr>
          <a:xfrm>
            <a:off x="1883330" y="3731704"/>
            <a:ext cx="6083531" cy="1981200"/>
          </a:xfrm>
          <a:prstGeom prst="rect">
            <a:avLst/>
          </a:prstGeom>
        </p:spPr>
        <p:txBody>
          <a:bodyPr lIns="0" tIns="0" rIns="0" bIns="0" rtlCol="0" anchor="t">
            <a:spAutoFit/>
          </a:bodyPr>
          <a:lstStyle/>
          <a:p>
            <a:pPr>
              <a:lnSpc>
                <a:spcPts val="7800"/>
              </a:lnSpc>
            </a:pPr>
            <a:r>
              <a:rPr lang="en-US" sz="6500">
                <a:solidFill>
                  <a:srgbClr val="171717"/>
                </a:solidFill>
                <a:latin typeface="Muli Bold"/>
              </a:rPr>
              <a:t>In this Presentation</a:t>
            </a:r>
          </a:p>
        </p:txBody>
      </p:sp>
      <p:sp>
        <p:nvSpPr>
          <p:cNvPr id="3" name="TextBox 3"/>
          <p:cNvSpPr txBox="1"/>
          <p:nvPr/>
        </p:nvSpPr>
        <p:spPr>
          <a:xfrm>
            <a:off x="1883330" y="6007291"/>
            <a:ext cx="4979916" cy="471805"/>
          </a:xfrm>
          <a:prstGeom prst="rect">
            <a:avLst/>
          </a:prstGeom>
        </p:spPr>
        <p:txBody>
          <a:bodyPr lIns="0" tIns="0" rIns="0" bIns="0" rtlCol="0" anchor="t">
            <a:spAutoFit/>
          </a:bodyPr>
          <a:lstStyle/>
          <a:p>
            <a:pPr>
              <a:lnSpc>
                <a:spcPts val="3919"/>
              </a:lnSpc>
            </a:pPr>
            <a:r>
              <a:rPr lang="en-US" sz="2800">
                <a:solidFill>
                  <a:srgbClr val="FFFFFF"/>
                </a:solidFill>
                <a:latin typeface="Muli Regular Bold"/>
              </a:rPr>
              <a:t>Here's what we'll cover:</a:t>
            </a:r>
          </a:p>
        </p:txBody>
      </p:sp>
      <p:graphicFrame>
        <p:nvGraphicFramePr>
          <p:cNvPr id="4" name="Table 4"/>
          <p:cNvGraphicFramePr>
            <a:graphicFrameLocks noGrp="1"/>
          </p:cNvGraphicFramePr>
          <p:nvPr/>
        </p:nvGraphicFramePr>
        <p:xfrm>
          <a:off x="9144000" y="2127055"/>
          <a:ext cx="6898414" cy="5190500"/>
        </p:xfrm>
        <a:graphic>
          <a:graphicData uri="http://schemas.openxmlformats.org/drawingml/2006/table">
            <a:tbl>
              <a:tblPr/>
              <a:tblGrid>
                <a:gridCol w="6503834">
                  <a:extLst>
                    <a:ext uri="{9D8B030D-6E8A-4147-A177-3AD203B41FA5}">
                      <a16:colId xmlns:a16="http://schemas.microsoft.com/office/drawing/2014/main" val="20000"/>
                    </a:ext>
                  </a:extLst>
                </a:gridCol>
              </a:tblGrid>
              <a:tr h="971970">
                <a:tc>
                  <a:txBody>
                    <a:bodyPr/>
                    <a:lstStyle/>
                    <a:p>
                      <a:pPr algn="l">
                        <a:lnSpc>
                          <a:spcPts val="2800"/>
                        </a:lnSpc>
                        <a:defRPr/>
                      </a:pPr>
                      <a:r>
                        <a:rPr lang="en-US" sz="2000">
                          <a:solidFill>
                            <a:srgbClr val="000000"/>
                          </a:solidFill>
                          <a:latin typeface="Muli Regular"/>
                        </a:rPr>
                        <a:t>What exactly is trading, investment?</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71970">
                <a:tc>
                  <a:txBody>
                    <a:bodyPr/>
                    <a:lstStyle/>
                    <a:p>
                      <a:pPr algn="l">
                        <a:lnSpc>
                          <a:spcPts val="2800"/>
                        </a:lnSpc>
                        <a:defRPr/>
                      </a:pPr>
                      <a:r>
                        <a:rPr lang="en-US" sz="2000">
                          <a:solidFill>
                            <a:srgbClr val="000000"/>
                          </a:solidFill>
                          <a:latin typeface="Muli Regular"/>
                        </a:rPr>
                        <a:t>Why people fear trading?</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71970">
                <a:tc>
                  <a:txBody>
                    <a:bodyPr/>
                    <a:lstStyle/>
                    <a:p>
                      <a:pPr algn="l">
                        <a:lnSpc>
                          <a:spcPts val="2800"/>
                        </a:lnSpc>
                        <a:defRPr/>
                      </a:pPr>
                      <a:r>
                        <a:rPr lang="en-US" sz="2000">
                          <a:solidFill>
                            <a:srgbClr val="000000"/>
                          </a:solidFill>
                          <a:latin typeface="Muli Regular"/>
                        </a:rPr>
                        <a:t>Risk per Day analysis</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71970">
                <a:tc>
                  <a:txBody>
                    <a:bodyPr/>
                    <a:lstStyle/>
                    <a:p>
                      <a:pPr algn="l">
                        <a:lnSpc>
                          <a:spcPts val="2800"/>
                        </a:lnSpc>
                        <a:defRPr/>
                      </a:pPr>
                      <a:r>
                        <a:rPr lang="en-US" sz="2000">
                          <a:solidFill>
                            <a:srgbClr val="000000"/>
                          </a:solidFill>
                          <a:latin typeface="Muli Regular"/>
                        </a:rPr>
                        <a:t>What we plan?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02620">
                <a:tc>
                  <a:txBody>
                    <a:bodyPr/>
                    <a:lstStyle/>
                    <a:p>
                      <a:pPr algn="l">
                        <a:lnSpc>
                          <a:spcPts val="2800"/>
                        </a:lnSpc>
                        <a:defRPr/>
                      </a:pPr>
                      <a:r>
                        <a:rPr lang="en-US" sz="2000">
                          <a:solidFill>
                            <a:srgbClr val="000000"/>
                          </a:solidFill>
                          <a:latin typeface="Muli Regular"/>
                        </a:rPr>
                        <a:t>Conclusion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grpSp>
        <p:nvGrpSpPr>
          <p:cNvPr id="2" name="Group 2"/>
          <p:cNvGrpSpPr/>
          <p:nvPr/>
        </p:nvGrpSpPr>
        <p:grpSpPr>
          <a:xfrm>
            <a:off x="9972492" y="1492206"/>
            <a:ext cx="7885851" cy="7302588"/>
            <a:chOff x="0" y="0"/>
            <a:chExt cx="10514468" cy="9736785"/>
          </a:xfrm>
        </p:grpSpPr>
        <p:sp>
          <p:nvSpPr>
            <p:cNvPr id="3" name="TextBox 3"/>
            <p:cNvSpPr txBox="1"/>
            <p:nvPr/>
          </p:nvSpPr>
          <p:spPr>
            <a:xfrm>
              <a:off x="0" y="0"/>
              <a:ext cx="10514468" cy="1320800"/>
            </a:xfrm>
            <a:prstGeom prst="rect">
              <a:avLst/>
            </a:prstGeom>
          </p:spPr>
          <p:txBody>
            <a:bodyPr lIns="0" tIns="0" rIns="0" bIns="0" rtlCol="0" anchor="t">
              <a:spAutoFit/>
            </a:bodyPr>
            <a:lstStyle/>
            <a:p>
              <a:pPr>
                <a:lnSpc>
                  <a:spcPts val="7800"/>
                </a:lnSpc>
              </a:pPr>
              <a:r>
                <a:rPr lang="en-US" sz="6500">
                  <a:solidFill>
                    <a:srgbClr val="FCAF03"/>
                  </a:solidFill>
                  <a:latin typeface="Muli Bold"/>
                </a:rPr>
                <a:t>What is Trading?</a:t>
              </a:r>
            </a:p>
          </p:txBody>
        </p:sp>
        <p:sp>
          <p:nvSpPr>
            <p:cNvPr id="4" name="TextBox 4"/>
            <p:cNvSpPr txBox="1"/>
            <p:nvPr/>
          </p:nvSpPr>
          <p:spPr>
            <a:xfrm>
              <a:off x="0" y="1849661"/>
              <a:ext cx="9710969" cy="7887123"/>
            </a:xfrm>
            <a:prstGeom prst="rect">
              <a:avLst/>
            </a:prstGeom>
          </p:spPr>
          <p:txBody>
            <a:bodyPr lIns="0" tIns="0" rIns="0" bIns="0" rtlCol="0" anchor="t">
              <a:spAutoFit/>
            </a:bodyPr>
            <a:lstStyle/>
            <a:p>
              <a:pPr>
                <a:lnSpc>
                  <a:spcPts val="3919"/>
                </a:lnSpc>
              </a:pPr>
              <a:r>
                <a:rPr lang="en-US" sz="2799">
                  <a:solidFill>
                    <a:srgbClr val="010101"/>
                  </a:solidFill>
                  <a:latin typeface="Muli Regular Bold"/>
                </a:rPr>
                <a:t>Trading </a:t>
              </a:r>
              <a:r>
                <a:rPr lang="en-US" sz="2799">
                  <a:solidFill>
                    <a:srgbClr val="010101"/>
                  </a:solidFill>
                  <a:latin typeface="Muli Regular"/>
                </a:rPr>
                <a:t>refers to the buying and selling of financial instruments such as stocks, bonds, currencies, commodities, etc. in order to make a profit. </a:t>
              </a:r>
            </a:p>
            <a:p>
              <a:pPr>
                <a:lnSpc>
                  <a:spcPts val="3919"/>
                </a:lnSpc>
              </a:pPr>
              <a:endParaRPr lang="en-US" sz="2799">
                <a:solidFill>
                  <a:srgbClr val="010101"/>
                </a:solidFill>
                <a:latin typeface="Muli Regular"/>
              </a:endParaRPr>
            </a:p>
            <a:p>
              <a:pPr>
                <a:lnSpc>
                  <a:spcPts val="3919"/>
                </a:lnSpc>
              </a:pPr>
              <a:r>
                <a:rPr lang="en-US" sz="2800">
                  <a:solidFill>
                    <a:srgbClr val="010101"/>
                  </a:solidFill>
                  <a:latin typeface="Muli Regular Bold"/>
                </a:rPr>
                <a:t>Options trading </a:t>
              </a:r>
              <a:r>
                <a:rPr lang="en-US" sz="2800">
                  <a:solidFill>
                    <a:srgbClr val="010101"/>
                  </a:solidFill>
                  <a:latin typeface="Muli Regular"/>
                </a:rPr>
                <a:t>is a type of financial trading where a buyer has the right but not the obligation to buy or sell an underlying asset, such as a stock or commodity, at a specified price within a specified time period. The buyer of an option pays a premium for this right.</a:t>
              </a:r>
            </a:p>
          </p:txBody>
        </p:sp>
      </p:grpSp>
      <p:pic>
        <p:nvPicPr>
          <p:cNvPr id="5" name="Picture 5"/>
          <p:cNvPicPr>
            <a:picLocks noChangeAspect="1"/>
          </p:cNvPicPr>
          <p:nvPr/>
        </p:nvPicPr>
        <p:blipFill>
          <a:blip r:embed="rId2"/>
          <a:srcRect l="9999" r="39212"/>
          <a:stretch>
            <a:fillRect/>
          </a:stretch>
        </p:blipFill>
        <p:spPr>
          <a:xfrm>
            <a:off x="0" y="0"/>
            <a:ext cx="914400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04F4F"/>
        </a:solidFill>
        <a:effectLst/>
      </p:bgPr>
    </p:bg>
    <p:spTree>
      <p:nvGrpSpPr>
        <p:cNvPr id="1" name=""/>
        <p:cNvGrpSpPr/>
        <p:nvPr/>
      </p:nvGrpSpPr>
      <p:grpSpPr>
        <a:xfrm>
          <a:off x="0" y="0"/>
          <a:ext cx="0" cy="0"/>
          <a:chOff x="0" y="0"/>
          <a:chExt cx="0" cy="0"/>
        </a:xfrm>
      </p:grpSpPr>
      <p:grpSp>
        <p:nvGrpSpPr>
          <p:cNvPr id="2" name="Group 2"/>
          <p:cNvGrpSpPr/>
          <p:nvPr/>
        </p:nvGrpSpPr>
        <p:grpSpPr>
          <a:xfrm>
            <a:off x="1039848" y="4224787"/>
            <a:ext cx="162052" cy="16205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4" name="Group 4"/>
          <p:cNvGrpSpPr/>
          <p:nvPr/>
        </p:nvGrpSpPr>
        <p:grpSpPr>
          <a:xfrm>
            <a:off x="1039848" y="4949957"/>
            <a:ext cx="162052" cy="16205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6" name="Group 6"/>
          <p:cNvGrpSpPr/>
          <p:nvPr/>
        </p:nvGrpSpPr>
        <p:grpSpPr>
          <a:xfrm>
            <a:off x="1039848" y="5679318"/>
            <a:ext cx="162052" cy="162052"/>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8" name="Group 8"/>
          <p:cNvGrpSpPr/>
          <p:nvPr/>
        </p:nvGrpSpPr>
        <p:grpSpPr>
          <a:xfrm>
            <a:off x="1039848" y="6348490"/>
            <a:ext cx="162052" cy="16205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10" name="Group 10"/>
          <p:cNvGrpSpPr/>
          <p:nvPr/>
        </p:nvGrpSpPr>
        <p:grpSpPr>
          <a:xfrm>
            <a:off x="1039848" y="6992380"/>
            <a:ext cx="162052" cy="16205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id="12" name="Picture 12"/>
          <p:cNvPicPr>
            <a:picLocks noChangeAspect="1"/>
          </p:cNvPicPr>
          <p:nvPr/>
        </p:nvPicPr>
        <p:blipFill>
          <a:blip r:embed="rId2"/>
          <a:srcRect l="11764" r="18386"/>
          <a:stretch>
            <a:fillRect/>
          </a:stretch>
        </p:blipFill>
        <p:spPr>
          <a:xfrm>
            <a:off x="7836948" y="30908"/>
            <a:ext cx="10852774" cy="10358290"/>
          </a:xfrm>
          <a:prstGeom prst="rect">
            <a:avLst/>
          </a:prstGeom>
        </p:spPr>
      </p:pic>
      <p:sp>
        <p:nvSpPr>
          <p:cNvPr id="13" name="TextBox 13"/>
          <p:cNvSpPr txBox="1"/>
          <p:nvPr/>
        </p:nvSpPr>
        <p:spPr>
          <a:xfrm>
            <a:off x="1039848" y="533400"/>
            <a:ext cx="6583895" cy="1981200"/>
          </a:xfrm>
          <a:prstGeom prst="rect">
            <a:avLst/>
          </a:prstGeom>
        </p:spPr>
        <p:txBody>
          <a:bodyPr lIns="0" tIns="0" rIns="0" bIns="0" rtlCol="0" anchor="t">
            <a:spAutoFit/>
          </a:bodyPr>
          <a:lstStyle/>
          <a:p>
            <a:pPr>
              <a:lnSpc>
                <a:spcPts val="7800"/>
              </a:lnSpc>
            </a:pPr>
            <a:r>
              <a:rPr lang="en-US" sz="6500">
                <a:solidFill>
                  <a:srgbClr val="FCAF03"/>
                </a:solidFill>
                <a:latin typeface="Muli Bold"/>
              </a:rPr>
              <a:t>Why</a:t>
            </a:r>
            <a:r>
              <a:rPr lang="en-US" sz="6500">
                <a:solidFill>
                  <a:srgbClr val="FFFFFF"/>
                </a:solidFill>
                <a:latin typeface="Muli Bold"/>
              </a:rPr>
              <a:t> do people fear trading?</a:t>
            </a:r>
          </a:p>
        </p:txBody>
      </p:sp>
      <p:sp>
        <p:nvSpPr>
          <p:cNvPr id="14" name="TextBox 14"/>
          <p:cNvSpPr txBox="1"/>
          <p:nvPr/>
        </p:nvSpPr>
        <p:spPr>
          <a:xfrm>
            <a:off x="1882452" y="4079118"/>
            <a:ext cx="4885745" cy="405765"/>
          </a:xfrm>
          <a:prstGeom prst="rect">
            <a:avLst/>
          </a:prstGeom>
        </p:spPr>
        <p:txBody>
          <a:bodyPr lIns="0" tIns="0" rIns="0" bIns="0" rtlCol="0" anchor="t">
            <a:spAutoFit/>
          </a:bodyPr>
          <a:lstStyle/>
          <a:p>
            <a:pPr>
              <a:lnSpc>
                <a:spcPts val="3359"/>
              </a:lnSpc>
            </a:pPr>
            <a:r>
              <a:rPr lang="en-US" sz="2400">
                <a:solidFill>
                  <a:srgbClr val="FFFFFF"/>
                </a:solidFill>
                <a:latin typeface="Muli Regular"/>
              </a:rPr>
              <a:t>Lack of knowledge</a:t>
            </a:r>
          </a:p>
        </p:txBody>
      </p:sp>
      <p:sp>
        <p:nvSpPr>
          <p:cNvPr id="15" name="TextBox 15"/>
          <p:cNvSpPr txBox="1"/>
          <p:nvPr/>
        </p:nvSpPr>
        <p:spPr>
          <a:xfrm>
            <a:off x="1882452" y="4804288"/>
            <a:ext cx="4885745" cy="405765"/>
          </a:xfrm>
          <a:prstGeom prst="rect">
            <a:avLst/>
          </a:prstGeom>
        </p:spPr>
        <p:txBody>
          <a:bodyPr lIns="0" tIns="0" rIns="0" bIns="0" rtlCol="0" anchor="t">
            <a:spAutoFit/>
          </a:bodyPr>
          <a:lstStyle/>
          <a:p>
            <a:pPr>
              <a:lnSpc>
                <a:spcPts val="3359"/>
              </a:lnSpc>
            </a:pPr>
            <a:r>
              <a:rPr lang="en-US" sz="2400">
                <a:solidFill>
                  <a:srgbClr val="FFFFFF"/>
                </a:solidFill>
                <a:latin typeface="Muli Regular"/>
              </a:rPr>
              <a:t>Risk</a:t>
            </a:r>
          </a:p>
        </p:txBody>
      </p:sp>
      <p:sp>
        <p:nvSpPr>
          <p:cNvPr id="16" name="TextBox 16"/>
          <p:cNvSpPr txBox="1"/>
          <p:nvPr/>
        </p:nvSpPr>
        <p:spPr>
          <a:xfrm>
            <a:off x="1882452" y="5533649"/>
            <a:ext cx="4885745" cy="405765"/>
          </a:xfrm>
          <a:prstGeom prst="rect">
            <a:avLst/>
          </a:prstGeom>
        </p:spPr>
        <p:txBody>
          <a:bodyPr lIns="0" tIns="0" rIns="0" bIns="0" rtlCol="0" anchor="t">
            <a:spAutoFit/>
          </a:bodyPr>
          <a:lstStyle/>
          <a:p>
            <a:pPr>
              <a:lnSpc>
                <a:spcPts val="3359"/>
              </a:lnSpc>
            </a:pPr>
            <a:r>
              <a:rPr lang="en-US" sz="2400">
                <a:solidFill>
                  <a:srgbClr val="FFFFFF"/>
                </a:solidFill>
                <a:latin typeface="Muli Regular"/>
              </a:rPr>
              <a:t>Volatility</a:t>
            </a:r>
          </a:p>
        </p:txBody>
      </p:sp>
      <p:sp>
        <p:nvSpPr>
          <p:cNvPr id="17" name="TextBox 17"/>
          <p:cNvSpPr txBox="1"/>
          <p:nvPr/>
        </p:nvSpPr>
        <p:spPr>
          <a:xfrm>
            <a:off x="1882452" y="6202821"/>
            <a:ext cx="4885745" cy="405765"/>
          </a:xfrm>
          <a:prstGeom prst="rect">
            <a:avLst/>
          </a:prstGeom>
        </p:spPr>
        <p:txBody>
          <a:bodyPr lIns="0" tIns="0" rIns="0" bIns="0" rtlCol="0" anchor="t">
            <a:spAutoFit/>
          </a:bodyPr>
          <a:lstStyle/>
          <a:p>
            <a:pPr>
              <a:lnSpc>
                <a:spcPts val="3359"/>
              </a:lnSpc>
            </a:pPr>
            <a:r>
              <a:rPr lang="en-US" sz="2400">
                <a:solidFill>
                  <a:srgbClr val="FFFFFF"/>
                </a:solidFill>
                <a:latin typeface="Muli Regular"/>
              </a:rPr>
              <a:t>Emotional involvement</a:t>
            </a:r>
          </a:p>
        </p:txBody>
      </p:sp>
      <p:sp>
        <p:nvSpPr>
          <p:cNvPr id="18" name="TextBox 18"/>
          <p:cNvSpPr txBox="1"/>
          <p:nvPr/>
        </p:nvSpPr>
        <p:spPr>
          <a:xfrm>
            <a:off x="1882452" y="6846711"/>
            <a:ext cx="4885745" cy="405765"/>
          </a:xfrm>
          <a:prstGeom prst="rect">
            <a:avLst/>
          </a:prstGeom>
        </p:spPr>
        <p:txBody>
          <a:bodyPr lIns="0" tIns="0" rIns="0" bIns="0" rtlCol="0" anchor="t">
            <a:spAutoFit/>
          </a:bodyPr>
          <a:lstStyle/>
          <a:p>
            <a:pPr>
              <a:lnSpc>
                <a:spcPts val="3359"/>
              </a:lnSpc>
            </a:pPr>
            <a:r>
              <a:rPr lang="en-US" sz="2400">
                <a:solidFill>
                  <a:srgbClr val="FFFFFF"/>
                </a:solidFill>
                <a:latin typeface="Muli Regular"/>
              </a:rPr>
              <a:t>Past experiences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30725" y="2145894"/>
            <a:ext cx="6853973" cy="5995212"/>
            <a:chOff x="0" y="0"/>
            <a:chExt cx="9138631" cy="7993616"/>
          </a:xfrm>
        </p:grpSpPr>
        <p:sp>
          <p:nvSpPr>
            <p:cNvPr id="3" name="TextBox 3"/>
            <p:cNvSpPr txBox="1"/>
            <p:nvPr/>
          </p:nvSpPr>
          <p:spPr>
            <a:xfrm>
              <a:off x="1169730" y="7636550"/>
              <a:ext cx="622344" cy="357066"/>
            </a:xfrm>
            <a:prstGeom prst="rect">
              <a:avLst/>
            </a:prstGeom>
          </p:spPr>
          <p:txBody>
            <a:bodyPr lIns="0" tIns="0" rIns="0" bIns="0" rtlCol="0" anchor="t">
              <a:spAutoFit/>
            </a:bodyPr>
            <a:lstStyle/>
            <a:p>
              <a:pPr algn="ctr">
                <a:lnSpc>
                  <a:spcPts val="2379"/>
                </a:lnSpc>
              </a:pPr>
              <a:r>
                <a:rPr lang="en-US" sz="1699">
                  <a:solidFill>
                    <a:srgbClr val="171717"/>
                  </a:solidFill>
                  <a:latin typeface="Muli Bold Bold"/>
                </a:rPr>
                <a:t>USA</a:t>
              </a:r>
            </a:p>
          </p:txBody>
        </p:sp>
        <p:sp>
          <p:nvSpPr>
            <p:cNvPr id="4" name="TextBox 4"/>
            <p:cNvSpPr txBox="1"/>
            <p:nvPr/>
          </p:nvSpPr>
          <p:spPr>
            <a:xfrm>
              <a:off x="3524046" y="7636550"/>
              <a:ext cx="411958" cy="357066"/>
            </a:xfrm>
            <a:prstGeom prst="rect">
              <a:avLst/>
            </a:prstGeom>
          </p:spPr>
          <p:txBody>
            <a:bodyPr lIns="0" tIns="0" rIns="0" bIns="0" rtlCol="0" anchor="t">
              <a:spAutoFit/>
            </a:bodyPr>
            <a:lstStyle/>
            <a:p>
              <a:pPr algn="ctr">
                <a:lnSpc>
                  <a:spcPts val="2379"/>
                </a:lnSpc>
              </a:pPr>
              <a:r>
                <a:rPr lang="en-US" sz="1699">
                  <a:solidFill>
                    <a:srgbClr val="171717"/>
                  </a:solidFill>
                  <a:latin typeface="Muli Bold Bold"/>
                </a:rPr>
                <a:t>UK</a:t>
              </a:r>
            </a:p>
          </p:txBody>
        </p:sp>
        <p:sp>
          <p:nvSpPr>
            <p:cNvPr id="5" name="TextBox 5"/>
            <p:cNvSpPr txBox="1"/>
            <p:nvPr/>
          </p:nvSpPr>
          <p:spPr>
            <a:xfrm>
              <a:off x="5506810" y="7636550"/>
              <a:ext cx="944676" cy="357066"/>
            </a:xfrm>
            <a:prstGeom prst="rect">
              <a:avLst/>
            </a:prstGeom>
          </p:spPr>
          <p:txBody>
            <a:bodyPr lIns="0" tIns="0" rIns="0" bIns="0" rtlCol="0" anchor="t">
              <a:spAutoFit/>
            </a:bodyPr>
            <a:lstStyle/>
            <a:p>
              <a:pPr algn="ctr">
                <a:lnSpc>
                  <a:spcPts val="2379"/>
                </a:lnSpc>
              </a:pPr>
              <a:r>
                <a:rPr lang="en-US" sz="1699">
                  <a:solidFill>
                    <a:srgbClr val="171717"/>
                  </a:solidFill>
                  <a:latin typeface="Muli Bold Bold"/>
                </a:rPr>
                <a:t>CHINA</a:t>
              </a:r>
            </a:p>
          </p:txBody>
        </p:sp>
        <p:sp>
          <p:nvSpPr>
            <p:cNvPr id="6" name="TextBox 6"/>
            <p:cNvSpPr txBox="1"/>
            <p:nvPr/>
          </p:nvSpPr>
          <p:spPr>
            <a:xfrm>
              <a:off x="7812593" y="7636550"/>
              <a:ext cx="831356" cy="357066"/>
            </a:xfrm>
            <a:prstGeom prst="rect">
              <a:avLst/>
            </a:prstGeom>
          </p:spPr>
          <p:txBody>
            <a:bodyPr lIns="0" tIns="0" rIns="0" bIns="0" rtlCol="0" anchor="t">
              <a:spAutoFit/>
            </a:bodyPr>
            <a:lstStyle/>
            <a:p>
              <a:pPr algn="ctr">
                <a:lnSpc>
                  <a:spcPts val="2379"/>
                </a:lnSpc>
              </a:pPr>
              <a:r>
                <a:rPr lang="en-US" sz="1699">
                  <a:solidFill>
                    <a:srgbClr val="171717"/>
                  </a:solidFill>
                  <a:latin typeface="Muli Bold Bold"/>
                </a:rPr>
                <a:t>INDIA</a:t>
              </a:r>
            </a:p>
          </p:txBody>
        </p:sp>
        <p:grpSp>
          <p:nvGrpSpPr>
            <p:cNvPr id="7" name="Group 7"/>
            <p:cNvGrpSpPr>
              <a:grpSpLocks noChangeAspect="1"/>
            </p:cNvGrpSpPr>
            <p:nvPr/>
          </p:nvGrpSpPr>
          <p:grpSpPr>
            <a:xfrm>
              <a:off x="570543" y="169008"/>
              <a:ext cx="8568088" cy="7342658"/>
              <a:chOff x="0" y="0"/>
              <a:chExt cx="9902508" cy="8486226"/>
            </a:xfrm>
          </p:grpSpPr>
          <p:sp>
            <p:nvSpPr>
              <p:cNvPr id="8" name="Freeform 8"/>
              <p:cNvSpPr/>
              <p:nvPr/>
            </p:nvSpPr>
            <p:spPr>
              <a:xfrm>
                <a:off x="0" y="-6350"/>
                <a:ext cx="9902508" cy="12700"/>
              </a:xfrm>
              <a:custGeom>
                <a:avLst/>
                <a:gdLst/>
                <a:ahLst/>
                <a:cxnLst/>
                <a:rect l="l" t="t" r="r" b="b"/>
                <a:pathLst>
                  <a:path w="9902508" h="12700">
                    <a:moveTo>
                      <a:pt x="0" y="0"/>
                    </a:moveTo>
                    <a:lnTo>
                      <a:pt x="9902508" y="0"/>
                    </a:lnTo>
                    <a:lnTo>
                      <a:pt x="9902508" y="12700"/>
                    </a:lnTo>
                    <a:lnTo>
                      <a:pt x="0" y="12700"/>
                    </a:lnTo>
                    <a:close/>
                  </a:path>
                </a:pathLst>
              </a:custGeom>
              <a:solidFill>
                <a:srgbClr val="171717">
                  <a:alpha val="24706"/>
                </a:srgbClr>
              </a:solidFill>
            </p:spPr>
          </p:sp>
          <p:sp>
            <p:nvSpPr>
              <p:cNvPr id="9" name="Freeform 9"/>
              <p:cNvSpPr/>
              <p:nvPr/>
            </p:nvSpPr>
            <p:spPr>
              <a:xfrm>
                <a:off x="0" y="2822392"/>
                <a:ext cx="9902508" cy="12700"/>
              </a:xfrm>
              <a:custGeom>
                <a:avLst/>
                <a:gdLst/>
                <a:ahLst/>
                <a:cxnLst/>
                <a:rect l="l" t="t" r="r" b="b"/>
                <a:pathLst>
                  <a:path w="9902508" h="12700">
                    <a:moveTo>
                      <a:pt x="0" y="0"/>
                    </a:moveTo>
                    <a:lnTo>
                      <a:pt x="9902508" y="0"/>
                    </a:lnTo>
                    <a:lnTo>
                      <a:pt x="9902508" y="12700"/>
                    </a:lnTo>
                    <a:lnTo>
                      <a:pt x="0" y="12700"/>
                    </a:lnTo>
                    <a:close/>
                  </a:path>
                </a:pathLst>
              </a:custGeom>
              <a:solidFill>
                <a:srgbClr val="171717">
                  <a:alpha val="24706"/>
                </a:srgbClr>
              </a:solidFill>
            </p:spPr>
          </p:sp>
          <p:sp>
            <p:nvSpPr>
              <p:cNvPr id="10" name="Freeform 10"/>
              <p:cNvSpPr/>
              <p:nvPr/>
            </p:nvSpPr>
            <p:spPr>
              <a:xfrm>
                <a:off x="0" y="5651134"/>
                <a:ext cx="9902508" cy="12700"/>
              </a:xfrm>
              <a:custGeom>
                <a:avLst/>
                <a:gdLst/>
                <a:ahLst/>
                <a:cxnLst/>
                <a:rect l="l" t="t" r="r" b="b"/>
                <a:pathLst>
                  <a:path w="9902508" h="12700">
                    <a:moveTo>
                      <a:pt x="0" y="0"/>
                    </a:moveTo>
                    <a:lnTo>
                      <a:pt x="9902508" y="0"/>
                    </a:lnTo>
                    <a:lnTo>
                      <a:pt x="9902508" y="12700"/>
                    </a:lnTo>
                    <a:lnTo>
                      <a:pt x="0" y="12700"/>
                    </a:lnTo>
                    <a:close/>
                  </a:path>
                </a:pathLst>
              </a:custGeom>
              <a:solidFill>
                <a:srgbClr val="171717">
                  <a:alpha val="24706"/>
                </a:srgbClr>
              </a:solidFill>
            </p:spPr>
          </p:sp>
          <p:sp>
            <p:nvSpPr>
              <p:cNvPr id="11" name="Freeform 11"/>
              <p:cNvSpPr/>
              <p:nvPr/>
            </p:nvSpPr>
            <p:spPr>
              <a:xfrm>
                <a:off x="0" y="8479876"/>
                <a:ext cx="9902508" cy="12700"/>
              </a:xfrm>
              <a:custGeom>
                <a:avLst/>
                <a:gdLst/>
                <a:ahLst/>
                <a:cxnLst/>
                <a:rect l="l" t="t" r="r" b="b"/>
                <a:pathLst>
                  <a:path w="9902508" h="12700">
                    <a:moveTo>
                      <a:pt x="0" y="0"/>
                    </a:moveTo>
                    <a:lnTo>
                      <a:pt x="9902508" y="0"/>
                    </a:lnTo>
                    <a:lnTo>
                      <a:pt x="9902508" y="12700"/>
                    </a:lnTo>
                    <a:lnTo>
                      <a:pt x="0" y="12700"/>
                    </a:lnTo>
                    <a:close/>
                  </a:path>
                </a:pathLst>
              </a:custGeom>
              <a:solidFill>
                <a:srgbClr val="171717">
                  <a:alpha val="60000"/>
                </a:srgbClr>
              </a:solidFill>
            </p:spPr>
          </p:sp>
        </p:grpSp>
        <p:sp>
          <p:nvSpPr>
            <p:cNvPr id="12" name="TextBox 12"/>
            <p:cNvSpPr txBox="1"/>
            <p:nvPr/>
          </p:nvSpPr>
          <p:spPr>
            <a:xfrm>
              <a:off x="229" y="-19050"/>
              <a:ext cx="426381" cy="357066"/>
            </a:xfrm>
            <a:prstGeom prst="rect">
              <a:avLst/>
            </a:prstGeom>
          </p:spPr>
          <p:txBody>
            <a:bodyPr lIns="0" tIns="0" rIns="0" bIns="0" rtlCol="0" anchor="t">
              <a:spAutoFit/>
            </a:bodyPr>
            <a:lstStyle/>
            <a:p>
              <a:pPr algn="r">
                <a:lnSpc>
                  <a:spcPts val="2379"/>
                </a:lnSpc>
              </a:pPr>
              <a:r>
                <a:rPr lang="en-US" sz="1699">
                  <a:solidFill>
                    <a:srgbClr val="171717"/>
                  </a:solidFill>
                  <a:latin typeface="Muli Bold Bold"/>
                </a:rPr>
                <a:t>60 </a:t>
              </a:r>
            </a:p>
          </p:txBody>
        </p:sp>
        <p:sp>
          <p:nvSpPr>
            <p:cNvPr id="13" name="TextBox 13"/>
            <p:cNvSpPr txBox="1"/>
            <p:nvPr/>
          </p:nvSpPr>
          <p:spPr>
            <a:xfrm>
              <a:off x="229" y="2428503"/>
              <a:ext cx="426381" cy="357066"/>
            </a:xfrm>
            <a:prstGeom prst="rect">
              <a:avLst/>
            </a:prstGeom>
          </p:spPr>
          <p:txBody>
            <a:bodyPr lIns="0" tIns="0" rIns="0" bIns="0" rtlCol="0" anchor="t">
              <a:spAutoFit/>
            </a:bodyPr>
            <a:lstStyle/>
            <a:p>
              <a:pPr algn="r">
                <a:lnSpc>
                  <a:spcPts val="2379"/>
                </a:lnSpc>
              </a:pPr>
              <a:r>
                <a:rPr lang="en-US" sz="1699">
                  <a:solidFill>
                    <a:srgbClr val="171717"/>
                  </a:solidFill>
                  <a:latin typeface="Muli Bold Bold"/>
                </a:rPr>
                <a:t>40 </a:t>
              </a:r>
            </a:p>
          </p:txBody>
        </p:sp>
        <p:sp>
          <p:nvSpPr>
            <p:cNvPr id="14" name="TextBox 14"/>
            <p:cNvSpPr txBox="1"/>
            <p:nvPr/>
          </p:nvSpPr>
          <p:spPr>
            <a:xfrm>
              <a:off x="0" y="4876055"/>
              <a:ext cx="426610" cy="357066"/>
            </a:xfrm>
            <a:prstGeom prst="rect">
              <a:avLst/>
            </a:prstGeom>
          </p:spPr>
          <p:txBody>
            <a:bodyPr lIns="0" tIns="0" rIns="0" bIns="0" rtlCol="0" anchor="t">
              <a:spAutoFit/>
            </a:bodyPr>
            <a:lstStyle/>
            <a:p>
              <a:pPr algn="r">
                <a:lnSpc>
                  <a:spcPts val="2379"/>
                </a:lnSpc>
              </a:pPr>
              <a:r>
                <a:rPr lang="en-US" sz="1699">
                  <a:solidFill>
                    <a:srgbClr val="171717"/>
                  </a:solidFill>
                  <a:latin typeface="Muli Bold Bold"/>
                </a:rPr>
                <a:t>20 </a:t>
              </a:r>
            </a:p>
          </p:txBody>
        </p:sp>
        <p:sp>
          <p:nvSpPr>
            <p:cNvPr id="15" name="TextBox 15"/>
            <p:cNvSpPr txBox="1"/>
            <p:nvPr/>
          </p:nvSpPr>
          <p:spPr>
            <a:xfrm>
              <a:off x="172956" y="7323608"/>
              <a:ext cx="253654" cy="357066"/>
            </a:xfrm>
            <a:prstGeom prst="rect">
              <a:avLst/>
            </a:prstGeom>
          </p:spPr>
          <p:txBody>
            <a:bodyPr lIns="0" tIns="0" rIns="0" bIns="0" rtlCol="0" anchor="t">
              <a:spAutoFit/>
            </a:bodyPr>
            <a:lstStyle/>
            <a:p>
              <a:pPr algn="r">
                <a:lnSpc>
                  <a:spcPts val="2379"/>
                </a:lnSpc>
              </a:pPr>
              <a:r>
                <a:rPr lang="en-US" sz="1699">
                  <a:solidFill>
                    <a:srgbClr val="171717"/>
                  </a:solidFill>
                  <a:latin typeface="Muli Bold Bold"/>
                </a:rPr>
                <a:t>0 </a:t>
              </a:r>
            </a:p>
          </p:txBody>
        </p:sp>
        <p:grpSp>
          <p:nvGrpSpPr>
            <p:cNvPr id="16" name="Group 16"/>
            <p:cNvGrpSpPr>
              <a:grpSpLocks noChangeAspect="1"/>
            </p:cNvGrpSpPr>
            <p:nvPr/>
          </p:nvGrpSpPr>
          <p:grpSpPr>
            <a:xfrm>
              <a:off x="570543" y="775402"/>
              <a:ext cx="8568088" cy="6736264"/>
              <a:chOff x="0" y="700835"/>
              <a:chExt cx="9902508" cy="7785390"/>
            </a:xfrm>
          </p:grpSpPr>
          <p:sp>
            <p:nvSpPr>
              <p:cNvPr id="17" name="Freeform 17"/>
              <p:cNvSpPr/>
              <p:nvPr/>
            </p:nvSpPr>
            <p:spPr>
              <a:xfrm>
                <a:off x="0" y="700836"/>
                <a:ext cx="2104283" cy="7785391"/>
              </a:xfrm>
              <a:custGeom>
                <a:avLst/>
                <a:gdLst/>
                <a:ahLst/>
                <a:cxnLst/>
                <a:rect l="l" t="t" r="r" b="b"/>
                <a:pathLst>
                  <a:path w="2104283" h="7785391">
                    <a:moveTo>
                      <a:pt x="0" y="7785390"/>
                    </a:moveTo>
                    <a:lnTo>
                      <a:pt x="0" y="168342"/>
                    </a:lnTo>
                    <a:lnTo>
                      <a:pt x="0" y="168342"/>
                    </a:lnTo>
                    <a:cubicBezTo>
                      <a:pt x="0" y="75369"/>
                      <a:pt x="75370" y="0"/>
                      <a:pt x="168343" y="0"/>
                    </a:cubicBezTo>
                    <a:lnTo>
                      <a:pt x="1935940" y="0"/>
                    </a:lnTo>
                    <a:cubicBezTo>
                      <a:pt x="2028913" y="0"/>
                      <a:pt x="2104283" y="75369"/>
                      <a:pt x="2104283" y="168342"/>
                    </a:cubicBezTo>
                    <a:lnTo>
                      <a:pt x="2104283" y="7785390"/>
                    </a:lnTo>
                    <a:close/>
                  </a:path>
                </a:pathLst>
              </a:custGeom>
              <a:solidFill>
                <a:srgbClr val="FC9803"/>
              </a:solidFill>
            </p:spPr>
          </p:sp>
          <p:sp>
            <p:nvSpPr>
              <p:cNvPr id="18" name="Freeform 18"/>
              <p:cNvSpPr/>
              <p:nvPr/>
            </p:nvSpPr>
            <p:spPr>
              <a:xfrm>
                <a:off x="2599408" y="3812452"/>
                <a:ext cx="2104283" cy="4673774"/>
              </a:xfrm>
              <a:custGeom>
                <a:avLst/>
                <a:gdLst/>
                <a:ahLst/>
                <a:cxnLst/>
                <a:rect l="l" t="t" r="r" b="b"/>
                <a:pathLst>
                  <a:path w="2104283" h="4673774">
                    <a:moveTo>
                      <a:pt x="0" y="4673774"/>
                    </a:moveTo>
                    <a:lnTo>
                      <a:pt x="0" y="168342"/>
                    </a:lnTo>
                    <a:cubicBezTo>
                      <a:pt x="1" y="75369"/>
                      <a:pt x="75370" y="0"/>
                      <a:pt x="168343" y="0"/>
                    </a:cubicBezTo>
                    <a:lnTo>
                      <a:pt x="1935941" y="0"/>
                    </a:lnTo>
                    <a:cubicBezTo>
                      <a:pt x="2028914" y="0"/>
                      <a:pt x="2104284" y="75369"/>
                      <a:pt x="2104284" y="168342"/>
                    </a:cubicBezTo>
                    <a:lnTo>
                      <a:pt x="2104284" y="4673774"/>
                    </a:lnTo>
                    <a:close/>
                  </a:path>
                </a:pathLst>
              </a:custGeom>
              <a:solidFill>
                <a:srgbClr val="FC9803"/>
              </a:solidFill>
            </p:spPr>
          </p:sp>
          <p:sp>
            <p:nvSpPr>
              <p:cNvPr id="19" name="Freeform 19"/>
              <p:cNvSpPr/>
              <p:nvPr/>
            </p:nvSpPr>
            <p:spPr>
              <a:xfrm>
                <a:off x="5198817" y="6641194"/>
                <a:ext cx="2104283" cy="1845032"/>
              </a:xfrm>
              <a:custGeom>
                <a:avLst/>
                <a:gdLst/>
                <a:ahLst/>
                <a:cxnLst/>
                <a:rect l="l" t="t" r="r" b="b"/>
                <a:pathLst>
                  <a:path w="2104283" h="1845032">
                    <a:moveTo>
                      <a:pt x="0" y="1845032"/>
                    </a:moveTo>
                    <a:lnTo>
                      <a:pt x="0" y="168342"/>
                    </a:lnTo>
                    <a:cubicBezTo>
                      <a:pt x="0" y="75369"/>
                      <a:pt x="75370" y="0"/>
                      <a:pt x="168343" y="0"/>
                    </a:cubicBezTo>
                    <a:lnTo>
                      <a:pt x="1935941" y="0"/>
                    </a:lnTo>
                    <a:cubicBezTo>
                      <a:pt x="2028913" y="0"/>
                      <a:pt x="2104283" y="75370"/>
                      <a:pt x="2104283" y="168342"/>
                    </a:cubicBezTo>
                    <a:lnTo>
                      <a:pt x="2104283" y="1845032"/>
                    </a:lnTo>
                    <a:close/>
                  </a:path>
                </a:pathLst>
              </a:custGeom>
              <a:solidFill>
                <a:srgbClr val="FC9803"/>
              </a:solidFill>
            </p:spPr>
          </p:sp>
          <p:sp>
            <p:nvSpPr>
              <p:cNvPr id="20" name="Freeform 20"/>
              <p:cNvSpPr/>
              <p:nvPr/>
            </p:nvSpPr>
            <p:spPr>
              <a:xfrm>
                <a:off x="7798226" y="8055565"/>
                <a:ext cx="2104282" cy="430661"/>
              </a:xfrm>
              <a:custGeom>
                <a:avLst/>
                <a:gdLst/>
                <a:ahLst/>
                <a:cxnLst/>
                <a:rect l="l" t="t" r="r" b="b"/>
                <a:pathLst>
                  <a:path w="2104282" h="430661">
                    <a:moveTo>
                      <a:pt x="0" y="430661"/>
                    </a:moveTo>
                    <a:lnTo>
                      <a:pt x="0" y="168342"/>
                    </a:lnTo>
                    <a:cubicBezTo>
                      <a:pt x="0" y="75370"/>
                      <a:pt x="75369" y="0"/>
                      <a:pt x="168342" y="0"/>
                    </a:cubicBezTo>
                    <a:lnTo>
                      <a:pt x="1935940" y="0"/>
                    </a:lnTo>
                    <a:cubicBezTo>
                      <a:pt x="2028912" y="0"/>
                      <a:pt x="2104282" y="75370"/>
                      <a:pt x="2104282" y="168342"/>
                    </a:cubicBezTo>
                    <a:lnTo>
                      <a:pt x="2104282" y="430661"/>
                    </a:lnTo>
                    <a:close/>
                  </a:path>
                </a:pathLst>
              </a:custGeom>
              <a:solidFill>
                <a:srgbClr val="FC9803"/>
              </a:solidFill>
            </p:spPr>
          </p:sp>
        </p:grpSp>
      </p:grpSp>
      <p:sp>
        <p:nvSpPr>
          <p:cNvPr id="21" name="TextBox 21"/>
          <p:cNvSpPr txBox="1"/>
          <p:nvPr/>
        </p:nvSpPr>
        <p:spPr>
          <a:xfrm>
            <a:off x="9547965" y="1640294"/>
            <a:ext cx="7711335" cy="6067425"/>
          </a:xfrm>
          <a:prstGeom prst="rect">
            <a:avLst/>
          </a:prstGeom>
        </p:spPr>
        <p:txBody>
          <a:bodyPr lIns="0" tIns="0" rIns="0" bIns="0" rtlCol="0" anchor="t">
            <a:spAutoFit/>
          </a:bodyPr>
          <a:lstStyle/>
          <a:p>
            <a:pPr>
              <a:lnSpc>
                <a:spcPts val="6840"/>
              </a:lnSpc>
            </a:pPr>
            <a:r>
              <a:rPr lang="en-US" sz="5700">
                <a:solidFill>
                  <a:srgbClr val="171717"/>
                </a:solidFill>
                <a:latin typeface="Montserrat"/>
              </a:rPr>
              <a:t>According to various surveys by companies like PayTM DRHP, in India there are only 3-4% people involved in trading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04F4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360" r="15364"/>
          <a:stretch>
            <a:fillRect/>
          </a:stretch>
        </p:blipFill>
        <p:spPr>
          <a:xfrm>
            <a:off x="6999666" y="1977834"/>
            <a:ext cx="11102425" cy="6661837"/>
          </a:xfrm>
          <a:prstGeom prst="rect">
            <a:avLst/>
          </a:prstGeom>
        </p:spPr>
      </p:pic>
      <p:grpSp>
        <p:nvGrpSpPr>
          <p:cNvPr id="3" name="Group 3"/>
          <p:cNvGrpSpPr/>
          <p:nvPr/>
        </p:nvGrpSpPr>
        <p:grpSpPr>
          <a:xfrm>
            <a:off x="1028700" y="1699368"/>
            <a:ext cx="6538560" cy="6812063"/>
            <a:chOff x="0" y="0"/>
            <a:chExt cx="8718080" cy="9082751"/>
          </a:xfrm>
        </p:grpSpPr>
        <p:sp>
          <p:nvSpPr>
            <p:cNvPr id="4" name="TextBox 4"/>
            <p:cNvSpPr txBox="1"/>
            <p:nvPr/>
          </p:nvSpPr>
          <p:spPr>
            <a:xfrm>
              <a:off x="0" y="0"/>
              <a:ext cx="8718080" cy="1320800"/>
            </a:xfrm>
            <a:prstGeom prst="rect">
              <a:avLst/>
            </a:prstGeom>
          </p:spPr>
          <p:txBody>
            <a:bodyPr lIns="0" tIns="0" rIns="0" bIns="0" rtlCol="0" anchor="t">
              <a:spAutoFit/>
            </a:bodyPr>
            <a:lstStyle/>
            <a:p>
              <a:pPr>
                <a:lnSpc>
                  <a:spcPts val="7800"/>
                </a:lnSpc>
              </a:pPr>
              <a:r>
                <a:rPr lang="en-US" sz="6500">
                  <a:solidFill>
                    <a:srgbClr val="FCAF03"/>
                  </a:solidFill>
                  <a:latin typeface="Muli Bold"/>
                </a:rPr>
                <a:t>Risk per Day</a:t>
              </a:r>
            </a:p>
          </p:txBody>
        </p:sp>
        <p:sp>
          <p:nvSpPr>
            <p:cNvPr id="5" name="TextBox 5"/>
            <p:cNvSpPr txBox="1"/>
            <p:nvPr/>
          </p:nvSpPr>
          <p:spPr>
            <a:xfrm>
              <a:off x="0" y="1994199"/>
              <a:ext cx="7433221" cy="3007572"/>
            </a:xfrm>
            <a:prstGeom prst="rect">
              <a:avLst/>
            </a:prstGeom>
          </p:spPr>
          <p:txBody>
            <a:bodyPr lIns="0" tIns="0" rIns="0" bIns="0" rtlCol="0" anchor="t">
              <a:spAutoFit/>
            </a:bodyPr>
            <a:lstStyle/>
            <a:p>
              <a:pPr>
                <a:lnSpc>
                  <a:spcPts val="3640"/>
                </a:lnSpc>
              </a:pPr>
              <a:r>
                <a:rPr lang="en-US" sz="2600">
                  <a:solidFill>
                    <a:srgbClr val="FFFFFF"/>
                  </a:solidFill>
                  <a:latin typeface="Muli Regular Bold"/>
                </a:rPr>
                <a:t>Risk per day analysis in trading refers to the process of calculating and analyzing the amount of risk an individual trader or portfolio is exposed to on a daily basis.</a:t>
              </a:r>
            </a:p>
          </p:txBody>
        </p:sp>
        <p:sp>
          <p:nvSpPr>
            <p:cNvPr id="6" name="TextBox 6"/>
            <p:cNvSpPr txBox="1"/>
            <p:nvPr/>
          </p:nvSpPr>
          <p:spPr>
            <a:xfrm>
              <a:off x="0" y="5763606"/>
              <a:ext cx="7433221" cy="3319145"/>
            </a:xfrm>
            <a:prstGeom prst="rect">
              <a:avLst/>
            </a:prstGeom>
          </p:spPr>
          <p:txBody>
            <a:bodyPr lIns="0" tIns="0" rIns="0" bIns="0" rtlCol="0" anchor="t">
              <a:spAutoFit/>
            </a:bodyPr>
            <a:lstStyle/>
            <a:p>
              <a:pPr>
                <a:lnSpc>
                  <a:spcPts val="3359"/>
                </a:lnSpc>
              </a:pPr>
              <a:r>
                <a:rPr lang="en-US" sz="2400">
                  <a:solidFill>
                    <a:srgbClr val="FFFFFF"/>
                  </a:solidFill>
                  <a:latin typeface="Muli Regular"/>
                </a:rPr>
                <a:t>Risk per day analysis is important in trading because it helps traders control their exposure to risk and ensure that they are not taking on too much risk relative to their account size and risk tolerance.</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07172" y="3272219"/>
            <a:ext cx="1701228" cy="170122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sp>
        <p:nvSpPr>
          <p:cNvPr id="4" name="TextBox 4"/>
          <p:cNvSpPr txBox="1"/>
          <p:nvPr/>
        </p:nvSpPr>
        <p:spPr>
          <a:xfrm>
            <a:off x="9898044" y="533400"/>
            <a:ext cx="7607836" cy="990600"/>
          </a:xfrm>
          <a:prstGeom prst="rect">
            <a:avLst/>
          </a:prstGeom>
        </p:spPr>
        <p:txBody>
          <a:bodyPr lIns="0" tIns="0" rIns="0" bIns="0" rtlCol="0" anchor="t">
            <a:spAutoFit/>
          </a:bodyPr>
          <a:lstStyle/>
          <a:p>
            <a:pPr>
              <a:lnSpc>
                <a:spcPts val="7800"/>
              </a:lnSpc>
            </a:pPr>
            <a:r>
              <a:rPr lang="en-US" sz="6500">
                <a:solidFill>
                  <a:srgbClr val="171717"/>
                </a:solidFill>
                <a:latin typeface="Muli Bold"/>
              </a:rPr>
              <a:t>What we plan?</a:t>
            </a:r>
          </a:p>
        </p:txBody>
      </p:sp>
      <p:grpSp>
        <p:nvGrpSpPr>
          <p:cNvPr id="5" name="Group 5"/>
          <p:cNvGrpSpPr/>
          <p:nvPr/>
        </p:nvGrpSpPr>
        <p:grpSpPr>
          <a:xfrm>
            <a:off x="-5217272" y="-75224"/>
            <a:ext cx="10437449" cy="1043744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7" name="Group 7"/>
          <p:cNvGrpSpPr>
            <a:grpSpLocks noChangeAspect="1"/>
          </p:cNvGrpSpPr>
          <p:nvPr/>
        </p:nvGrpSpPr>
        <p:grpSpPr>
          <a:xfrm>
            <a:off x="1582568" y="1498604"/>
            <a:ext cx="7275217" cy="7289792"/>
            <a:chOff x="0" y="0"/>
            <a:chExt cx="10143490" cy="10163810"/>
          </a:xfrm>
        </p:grpSpPr>
        <p:sp>
          <p:nvSpPr>
            <p:cNvPr id="8" name="Freeform 8"/>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2"/>
              <a:stretch>
                <a:fillRect t="-25" b="-25"/>
              </a:stretch>
            </a:blipFill>
          </p:spPr>
        </p:sp>
        <p:sp>
          <p:nvSpPr>
            <p:cNvPr id="9" name="Freeform 9"/>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3"/>
              <a:stretch>
                <a:fillRect t="-6388" b="-6388"/>
              </a:stretch>
            </a:blipFill>
          </p:spPr>
        </p:sp>
        <p:sp>
          <p:nvSpPr>
            <p:cNvPr id="10" name="Freeform 10"/>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15110" r="-84959"/>
              </a:stretch>
            </a:blipFill>
          </p:spPr>
        </p:sp>
      </p:grpSp>
      <p:grpSp>
        <p:nvGrpSpPr>
          <p:cNvPr id="11" name="Group 11"/>
          <p:cNvGrpSpPr/>
          <p:nvPr/>
        </p:nvGrpSpPr>
        <p:grpSpPr>
          <a:xfrm>
            <a:off x="15697764" y="8146549"/>
            <a:ext cx="3616233" cy="361623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sp>
        <p:nvSpPr>
          <p:cNvPr id="13" name="TextBox 13"/>
          <p:cNvSpPr txBox="1"/>
          <p:nvPr/>
        </p:nvSpPr>
        <p:spPr>
          <a:xfrm>
            <a:off x="12819974" y="2132219"/>
            <a:ext cx="9525" cy="887095"/>
          </a:xfrm>
          <a:prstGeom prst="rect">
            <a:avLst/>
          </a:prstGeom>
        </p:spPr>
        <p:txBody>
          <a:bodyPr lIns="0" tIns="0" rIns="0" bIns="0" rtlCol="0" anchor="t">
            <a:spAutoFit/>
          </a:bodyPr>
          <a:lstStyle/>
          <a:p>
            <a:pPr algn="ctr">
              <a:lnSpc>
                <a:spcPts val="7279"/>
              </a:lnSpc>
            </a:pPr>
            <a:endParaRPr/>
          </a:p>
        </p:txBody>
      </p:sp>
      <p:sp>
        <p:nvSpPr>
          <p:cNvPr id="14" name="TextBox 14"/>
          <p:cNvSpPr txBox="1"/>
          <p:nvPr/>
        </p:nvSpPr>
        <p:spPr>
          <a:xfrm>
            <a:off x="9144000" y="1891175"/>
            <a:ext cx="8784016" cy="7781290"/>
          </a:xfrm>
          <a:prstGeom prst="rect">
            <a:avLst/>
          </a:prstGeom>
        </p:spPr>
        <p:txBody>
          <a:bodyPr lIns="0" tIns="0" rIns="0" bIns="0" rtlCol="0" anchor="t">
            <a:spAutoFit/>
          </a:bodyPr>
          <a:lstStyle/>
          <a:p>
            <a:pPr>
              <a:lnSpc>
                <a:spcPts val="4759"/>
              </a:lnSpc>
            </a:pPr>
            <a:r>
              <a:rPr lang="en-US" sz="3399">
                <a:solidFill>
                  <a:srgbClr val="171717"/>
                </a:solidFill>
                <a:latin typeface="Canva Sans"/>
              </a:rPr>
              <a:t>To give customers a range of options for where to invest their money, we intend to collaborate with a number of banks and brokers that are registered with the </a:t>
            </a:r>
            <a:r>
              <a:rPr lang="en-US" sz="3399">
                <a:solidFill>
                  <a:srgbClr val="171717"/>
                </a:solidFill>
                <a:latin typeface="Canva Sans Bold"/>
              </a:rPr>
              <a:t>NSE</a:t>
            </a:r>
            <a:r>
              <a:rPr lang="en-US" sz="3399">
                <a:solidFill>
                  <a:srgbClr val="171717"/>
                </a:solidFill>
                <a:latin typeface="Canva Sans"/>
              </a:rPr>
              <a:t>. To assist people in making better decisions, we will also provide a numerical representation of the sources' past profits.</a:t>
            </a:r>
          </a:p>
          <a:p>
            <a:pPr>
              <a:lnSpc>
                <a:spcPts val="4759"/>
              </a:lnSpc>
            </a:pPr>
            <a:r>
              <a:rPr lang="en-US" sz="3399">
                <a:solidFill>
                  <a:srgbClr val="171717"/>
                </a:solidFill>
                <a:latin typeface="Canva Sans"/>
              </a:rPr>
              <a:t>Finally, we'll give users the option to select the amount they want to trade with, and we'll let them use the help graphs and net P&amp;L figures to see what happens to their money in real 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AF0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42085" y="-6095295"/>
            <a:ext cx="12536997" cy="12536997"/>
          </a:xfrm>
          <a:prstGeom prst="rect">
            <a:avLst/>
          </a:prstGeom>
        </p:spPr>
      </p:pic>
      <p:pic>
        <p:nvPicPr>
          <p:cNvPr id="3" name="Picture 3"/>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61355" y="1904003"/>
            <a:ext cx="12536997" cy="12536997"/>
          </a:xfrm>
          <a:prstGeom prst="rect">
            <a:avLst/>
          </a:prstGeom>
        </p:spPr>
      </p:pic>
      <p:grpSp>
        <p:nvGrpSpPr>
          <p:cNvPr id="4" name="Group 4"/>
          <p:cNvGrpSpPr/>
          <p:nvPr/>
        </p:nvGrpSpPr>
        <p:grpSpPr>
          <a:xfrm>
            <a:off x="9509090" y="1904003"/>
            <a:ext cx="2604537" cy="2604537"/>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F439"/>
            </a:solidFill>
          </p:spPr>
        </p:sp>
        <p:sp>
          <p:nvSpPr>
            <p:cNvPr id="6" name="TextBox 6"/>
            <p:cNvSpPr txBox="1"/>
            <p:nvPr/>
          </p:nvSpPr>
          <p:spPr>
            <a:xfrm>
              <a:off x="76200" y="-66675"/>
              <a:ext cx="660400" cy="803275"/>
            </a:xfrm>
            <a:prstGeom prst="rect">
              <a:avLst/>
            </a:prstGeom>
          </p:spPr>
          <p:txBody>
            <a:bodyPr lIns="50800" tIns="50800" rIns="50800" bIns="50800" rtlCol="0" anchor="ctr"/>
            <a:lstStyle/>
            <a:p>
              <a:pPr algn="ctr">
                <a:lnSpc>
                  <a:spcPts val="3600"/>
                </a:lnSpc>
              </a:pPr>
              <a:endParaRPr/>
            </a:p>
          </p:txBody>
        </p:sp>
      </p:grpSp>
      <p:pic>
        <p:nvPicPr>
          <p:cNvPr id="7" name="Picture 7"/>
          <p:cNvPicPr>
            <a:picLocks noChangeAspect="1"/>
          </p:cNvPicPr>
          <p:nvPr/>
        </p:nvPicPr>
        <p:blipFill>
          <a:blip r:embed="rId4"/>
          <a:srcRect/>
          <a:stretch>
            <a:fillRect/>
          </a:stretch>
        </p:blipFill>
        <p:spPr>
          <a:xfrm>
            <a:off x="10004959" y="456634"/>
            <a:ext cx="6640258" cy="8229600"/>
          </a:xfrm>
          <a:prstGeom prst="rect">
            <a:avLst/>
          </a:prstGeom>
        </p:spPr>
      </p:pic>
      <p:sp>
        <p:nvSpPr>
          <p:cNvPr id="8" name="TextBox 8"/>
          <p:cNvSpPr txBox="1"/>
          <p:nvPr/>
        </p:nvSpPr>
        <p:spPr>
          <a:xfrm>
            <a:off x="1640014" y="1818278"/>
            <a:ext cx="7261383" cy="4086225"/>
          </a:xfrm>
          <a:prstGeom prst="rect">
            <a:avLst/>
          </a:prstGeom>
        </p:spPr>
        <p:txBody>
          <a:bodyPr lIns="0" tIns="0" rIns="0" bIns="0" rtlCol="0" anchor="t">
            <a:spAutoFit/>
          </a:bodyPr>
          <a:lstStyle/>
          <a:p>
            <a:pPr>
              <a:lnSpc>
                <a:spcPts val="10559"/>
              </a:lnSpc>
            </a:pPr>
            <a:r>
              <a:rPr lang="en-US" sz="8799">
                <a:solidFill>
                  <a:srgbClr val="FFFFFF"/>
                </a:solidFill>
                <a:latin typeface="Poppins Bold"/>
              </a:rPr>
              <a:t>Know where does your money go</a:t>
            </a:r>
          </a:p>
        </p:txBody>
      </p:sp>
      <p:sp>
        <p:nvSpPr>
          <p:cNvPr id="9" name="TextBox 9"/>
          <p:cNvSpPr txBox="1"/>
          <p:nvPr/>
        </p:nvSpPr>
        <p:spPr>
          <a:xfrm>
            <a:off x="1640014" y="6336927"/>
            <a:ext cx="7021341" cy="2403474"/>
          </a:xfrm>
          <a:prstGeom prst="rect">
            <a:avLst/>
          </a:prstGeom>
        </p:spPr>
        <p:txBody>
          <a:bodyPr lIns="0" tIns="0" rIns="0" bIns="0" rtlCol="0" anchor="t">
            <a:spAutoFit/>
          </a:bodyPr>
          <a:lstStyle/>
          <a:p>
            <a:pPr>
              <a:lnSpc>
                <a:spcPts val="3200"/>
              </a:lnSpc>
            </a:pPr>
            <a:r>
              <a:rPr lang="en-US" sz="2000">
                <a:solidFill>
                  <a:srgbClr val="FFFFFF"/>
                </a:solidFill>
                <a:latin typeface="Poppins"/>
              </a:rPr>
              <a:t>Customers' money will be handled by professionals from various sources chosen by the consumer, allowing them to learn in real time while still generating some gains or losses. With the aid of our application, we hope to spread awareness of the value of trade in people.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04F4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19175" y="5601443"/>
          <a:ext cx="16249650" cy="4174768"/>
        </p:xfrm>
        <a:graphic>
          <a:graphicData uri="http://schemas.openxmlformats.org/drawingml/2006/table">
            <a:tbl>
              <a:tblPr/>
              <a:tblGrid>
                <a:gridCol w="4777192">
                  <a:extLst>
                    <a:ext uri="{9D8B030D-6E8A-4147-A177-3AD203B41FA5}">
                      <a16:colId xmlns:a16="http://schemas.microsoft.com/office/drawing/2014/main" val="20000"/>
                    </a:ext>
                  </a:extLst>
                </a:gridCol>
                <a:gridCol w="949478">
                  <a:extLst>
                    <a:ext uri="{9D8B030D-6E8A-4147-A177-3AD203B41FA5}">
                      <a16:colId xmlns:a16="http://schemas.microsoft.com/office/drawing/2014/main" val="20001"/>
                    </a:ext>
                  </a:extLst>
                </a:gridCol>
                <a:gridCol w="4796309">
                  <a:extLst>
                    <a:ext uri="{9D8B030D-6E8A-4147-A177-3AD203B41FA5}">
                      <a16:colId xmlns:a16="http://schemas.microsoft.com/office/drawing/2014/main" val="20002"/>
                    </a:ext>
                  </a:extLst>
                </a:gridCol>
                <a:gridCol w="949478">
                  <a:extLst>
                    <a:ext uri="{9D8B030D-6E8A-4147-A177-3AD203B41FA5}">
                      <a16:colId xmlns:a16="http://schemas.microsoft.com/office/drawing/2014/main" val="20003"/>
                    </a:ext>
                  </a:extLst>
                </a:gridCol>
                <a:gridCol w="4777192">
                  <a:extLst>
                    <a:ext uri="{9D8B030D-6E8A-4147-A177-3AD203B41FA5}">
                      <a16:colId xmlns:a16="http://schemas.microsoft.com/office/drawing/2014/main" val="20004"/>
                    </a:ext>
                  </a:extLst>
                </a:gridCol>
              </a:tblGrid>
              <a:tr h="1413780">
                <a:tc>
                  <a:txBody>
                    <a:bodyPr/>
                    <a:lstStyle/>
                    <a:p>
                      <a:pPr algn="ctr">
                        <a:lnSpc>
                          <a:spcPts val="3919"/>
                        </a:lnSpc>
                        <a:defRPr/>
                      </a:pPr>
                      <a:r>
                        <a:rPr lang="en-US" sz="2799">
                          <a:solidFill>
                            <a:srgbClr val="FFFFFF"/>
                          </a:solidFill>
                          <a:latin typeface="Muli Bold"/>
                        </a:rPr>
                        <a:t>Easy tracking</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28575" cap="flat" cmpd="sng" algn="ctr">
                      <a:solidFill>
                        <a:srgbClr val="FFFFFF"/>
                      </a:solidFill>
                      <a:prstDash val="sysDot"/>
                      <a:round/>
                      <a:headEnd type="none" w="med" len="med"/>
                      <a:tailEnd type="none" w="med" len="med"/>
                    </a:lnB>
                  </a:tcPr>
                </a:tc>
                <a:tc>
                  <a:txBody>
                    <a:bodyPr/>
                    <a:lstStyle/>
                    <a:p>
                      <a:pPr algn="ctr">
                        <a:lnSpc>
                          <a:spcPts val="391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ysDot"/>
                      <a:round/>
                      <a:headEnd type="none" w="med" len="med"/>
                      <a:tailEnd type="none" w="med" len="med"/>
                    </a:lnB>
                  </a:tcPr>
                </a:tc>
                <a:tc>
                  <a:txBody>
                    <a:bodyPr/>
                    <a:lstStyle/>
                    <a:p>
                      <a:pPr algn="ctr">
                        <a:lnSpc>
                          <a:spcPts val="3919"/>
                        </a:lnSpc>
                        <a:defRPr/>
                      </a:pPr>
                      <a:r>
                        <a:rPr lang="en-US" sz="2799">
                          <a:solidFill>
                            <a:srgbClr val="FFFFFF"/>
                          </a:solidFill>
                          <a:latin typeface="Muli Bold"/>
                        </a:rPr>
                        <a:t>Options Trading</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28575" cap="flat" cmpd="sng" algn="ctr">
                      <a:solidFill>
                        <a:srgbClr val="FFFFFF"/>
                      </a:solidFill>
                      <a:prstDash val="sysDot"/>
                      <a:round/>
                      <a:headEnd type="none" w="med" len="med"/>
                      <a:tailEnd type="none" w="med" len="med"/>
                    </a:lnB>
                  </a:tcPr>
                </a:tc>
                <a:tc>
                  <a:txBody>
                    <a:bodyPr/>
                    <a:lstStyle/>
                    <a:p>
                      <a:pPr algn="ctr">
                        <a:lnSpc>
                          <a:spcPts val="391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ysDot"/>
                      <a:round/>
                      <a:headEnd type="none" w="med" len="med"/>
                      <a:tailEnd type="none" w="med" len="med"/>
                    </a:lnB>
                  </a:tcPr>
                </a:tc>
                <a:tc>
                  <a:txBody>
                    <a:bodyPr/>
                    <a:lstStyle/>
                    <a:p>
                      <a:pPr algn="ctr">
                        <a:lnSpc>
                          <a:spcPts val="3919"/>
                        </a:lnSpc>
                        <a:defRPr/>
                      </a:pPr>
                      <a:r>
                        <a:rPr lang="en-US" sz="2799">
                          <a:solidFill>
                            <a:srgbClr val="FFFFFF"/>
                          </a:solidFill>
                          <a:latin typeface="Muli Bold"/>
                        </a:rPr>
                        <a:t>Risk per Day calculation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28575" cap="flat" cmpd="sng" algn="ctr">
                      <a:solidFill>
                        <a:srgbClr val="FFFFFF"/>
                      </a:solidFill>
                      <a:prstDash val="sysDot"/>
                      <a:round/>
                      <a:headEnd type="none" w="med" len="med"/>
                      <a:tailEnd type="none" w="med" len="med"/>
                    </a:lnB>
                  </a:tcPr>
                </a:tc>
                <a:extLst>
                  <a:ext uri="{0D108BD9-81ED-4DB2-BD59-A6C34878D82A}">
                    <a16:rowId xmlns:a16="http://schemas.microsoft.com/office/drawing/2014/main" val="10000"/>
                  </a:ext>
                </a:extLst>
              </a:tr>
              <a:tr h="2760988">
                <a:tc>
                  <a:txBody>
                    <a:bodyPr/>
                    <a:lstStyle/>
                    <a:p>
                      <a:pPr algn="ctr">
                        <a:lnSpc>
                          <a:spcPts val="3079"/>
                        </a:lnSpc>
                        <a:defRPr/>
                      </a:pPr>
                      <a:r>
                        <a:rPr lang="en-US" sz="2199">
                          <a:solidFill>
                            <a:srgbClr val="FFFFFF"/>
                          </a:solidFill>
                          <a:latin typeface="Muli Regular"/>
                        </a:rPr>
                        <a:t>Customers can monitor their money, which is handled by experts, through a secure website.</a:t>
                      </a:r>
                      <a:endParaRPr lang="en-US" sz="1100"/>
                    </a:p>
                    <a:p>
                      <a:pPr algn="ctr">
                        <a:lnSpc>
                          <a:spcPts val="3079"/>
                        </a:lnSpc>
                      </a:pPr>
                      <a:endParaRPr lang="en-US" sz="1100"/>
                    </a:p>
                    <a:p>
                      <a:pPr algn="ctr">
                        <a:lnSpc>
                          <a:spcPts val="3079"/>
                        </a:lnSpc>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FFFFFF"/>
                      </a:solidFill>
                      <a:prstDash val="sysDot"/>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800"/>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ysDot"/>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uli Regular"/>
                        </a:rPr>
                        <a:t>Options are thought of as one of the riskiest investments and hardest to master, and they cannot be done through SIP plans offered by various Indian banks. We want to assist customers and do our due diligence.</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FFFFFF"/>
                      </a:solidFill>
                      <a:prstDash val="sysDot"/>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800"/>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ysDot"/>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uli Regular"/>
                        </a:rPr>
                        <a:t>We will assist consumers in calculating their risk each day, enabling those with less or no information to decide if they should invest on that particular day.</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FFFFFF"/>
                      </a:solidFill>
                      <a:prstDash val="sysDot"/>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2951695" y="4373803"/>
            <a:ext cx="933450" cy="93345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5" name="Group 5"/>
          <p:cNvGrpSpPr/>
          <p:nvPr/>
        </p:nvGrpSpPr>
        <p:grpSpPr>
          <a:xfrm>
            <a:off x="8677275" y="4373803"/>
            <a:ext cx="933450" cy="9334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id="7" name="Group 7"/>
          <p:cNvGrpSpPr/>
          <p:nvPr/>
        </p:nvGrpSpPr>
        <p:grpSpPr>
          <a:xfrm>
            <a:off x="14402855" y="4373803"/>
            <a:ext cx="933450" cy="9334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id="9" name="Picture 9"/>
          <p:cNvPicPr>
            <a:picLocks noChangeAspect="1"/>
          </p:cNvPicPr>
          <p:nvPr/>
        </p:nvPicPr>
        <p:blipFill>
          <a:blip r:embed="rId2"/>
          <a:srcRect t="93" b="93"/>
          <a:stretch>
            <a:fillRect/>
          </a:stretch>
        </p:blipFill>
        <p:spPr>
          <a:xfrm>
            <a:off x="8804418" y="4440639"/>
            <a:ext cx="679163" cy="761678"/>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06183" y="4510711"/>
            <a:ext cx="424474" cy="691607"/>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632940" y="4534556"/>
            <a:ext cx="473279" cy="643917"/>
          </a:xfrm>
          <a:prstGeom prst="rect">
            <a:avLst/>
          </a:prstGeom>
        </p:spPr>
      </p:pic>
      <p:grpSp>
        <p:nvGrpSpPr>
          <p:cNvPr id="12" name="Group 12"/>
          <p:cNvGrpSpPr/>
          <p:nvPr/>
        </p:nvGrpSpPr>
        <p:grpSpPr>
          <a:xfrm>
            <a:off x="2415670" y="822134"/>
            <a:ext cx="13456660" cy="2752808"/>
            <a:chOff x="0" y="0"/>
            <a:chExt cx="17942214" cy="3670410"/>
          </a:xfrm>
        </p:grpSpPr>
        <p:sp>
          <p:nvSpPr>
            <p:cNvPr id="13" name="TextBox 13"/>
            <p:cNvSpPr txBox="1"/>
            <p:nvPr/>
          </p:nvSpPr>
          <p:spPr>
            <a:xfrm>
              <a:off x="0" y="0"/>
              <a:ext cx="17942214" cy="2641600"/>
            </a:xfrm>
            <a:prstGeom prst="rect">
              <a:avLst/>
            </a:prstGeom>
          </p:spPr>
          <p:txBody>
            <a:bodyPr lIns="0" tIns="0" rIns="0" bIns="0" rtlCol="0" anchor="t">
              <a:spAutoFit/>
            </a:bodyPr>
            <a:lstStyle/>
            <a:p>
              <a:pPr algn="ctr">
                <a:lnSpc>
                  <a:spcPts val="7800"/>
                </a:lnSpc>
              </a:pPr>
              <a:r>
                <a:rPr lang="en-US" sz="6500">
                  <a:solidFill>
                    <a:srgbClr val="FCAF03"/>
                  </a:solidFill>
                  <a:latin typeface="Muli Bold"/>
                </a:rPr>
                <a:t>How we want to help the community</a:t>
              </a:r>
            </a:p>
          </p:txBody>
        </p:sp>
        <p:sp>
          <p:nvSpPr>
            <p:cNvPr id="14" name="TextBox 14"/>
            <p:cNvSpPr txBox="1"/>
            <p:nvPr/>
          </p:nvSpPr>
          <p:spPr>
            <a:xfrm>
              <a:off x="1288827" y="3057212"/>
              <a:ext cx="15364560" cy="613198"/>
            </a:xfrm>
            <a:prstGeom prst="rect">
              <a:avLst/>
            </a:prstGeom>
          </p:spPr>
          <p:txBody>
            <a:bodyPr lIns="0" tIns="0" rIns="0" bIns="0" rtlCol="0" anchor="t">
              <a:spAutoFit/>
            </a:bodyPr>
            <a:lstStyle/>
            <a:p>
              <a:pPr algn="ctr">
                <a:lnSpc>
                  <a:spcPts val="3919"/>
                </a:lnSpc>
              </a:pPr>
              <a:r>
                <a:rPr lang="en-US" sz="2800">
                  <a:solidFill>
                    <a:srgbClr val="FFFFFF"/>
                  </a:solidFill>
                  <a:latin typeface="Muli Regular Bold"/>
                </a:rPr>
                <a:t>How it's impacting in a big way.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4878</TotalTime>
  <Words>686</Words>
  <Application>Microsoft Office PowerPoint</Application>
  <PresentationFormat>Custom</PresentationFormat>
  <Paragraphs>56</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Poppins</vt:lpstr>
      <vt:lpstr>Muli Regular Bold</vt:lpstr>
      <vt:lpstr>Muli Bold Bold</vt:lpstr>
      <vt:lpstr>Canva Sans</vt:lpstr>
      <vt:lpstr>Montserrat</vt:lpstr>
      <vt:lpstr>Canva Sans Bold</vt:lpstr>
      <vt:lpstr>Poppins Bold</vt:lpstr>
      <vt:lpstr>Muli Regular</vt:lpstr>
      <vt:lpstr>Calibri</vt:lpstr>
      <vt:lpstr>Muli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Money Matters</dc:title>
  <cp:lastModifiedBy>ABHINAY SRIVASTAVA</cp:lastModifiedBy>
  <cp:revision>2</cp:revision>
  <dcterms:created xsi:type="dcterms:W3CDTF">2006-08-16T00:00:00Z</dcterms:created>
  <dcterms:modified xsi:type="dcterms:W3CDTF">2023-02-08T19:22:44Z</dcterms:modified>
  <dc:identifier>DAFZolro3LY</dc:identifier>
</cp:coreProperties>
</file>